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486" r:id="rId2"/>
    <p:sldId id="2342" r:id="rId3"/>
    <p:sldId id="2298" r:id="rId4"/>
    <p:sldId id="2743" r:id="rId5"/>
    <p:sldId id="2744" r:id="rId6"/>
    <p:sldId id="2724" r:id="rId7"/>
    <p:sldId id="2682" r:id="rId8"/>
    <p:sldId id="2728" r:id="rId9"/>
    <p:sldId id="2734" r:id="rId10"/>
    <p:sldId id="2736" r:id="rId11"/>
    <p:sldId id="2741" r:id="rId12"/>
    <p:sldId id="2735" r:id="rId13"/>
    <p:sldId id="2742" r:id="rId14"/>
    <p:sldId id="2737" r:id="rId15"/>
    <p:sldId id="2721" r:id="rId16"/>
    <p:sldId id="2727" r:id="rId17"/>
    <p:sldId id="2731" r:id="rId18"/>
    <p:sldId id="2729" r:id="rId19"/>
    <p:sldId id="2730" r:id="rId20"/>
    <p:sldId id="2726" r:id="rId21"/>
    <p:sldId id="2725" r:id="rId22"/>
    <p:sldId id="2718" r:id="rId23"/>
    <p:sldId id="2720" r:id="rId24"/>
    <p:sldId id="2686" r:id="rId25"/>
    <p:sldId id="2740" r:id="rId26"/>
    <p:sldId id="2683" r:id="rId27"/>
    <p:sldId id="2733" r:id="rId28"/>
    <p:sldId id="2688" r:id="rId29"/>
    <p:sldId id="2723" r:id="rId30"/>
    <p:sldId id="2689" r:id="rId31"/>
    <p:sldId id="2745" r:id="rId32"/>
    <p:sldId id="2738" r:id="rId33"/>
    <p:sldId id="2690" r:id="rId34"/>
    <p:sldId id="2693" r:id="rId35"/>
    <p:sldId id="2746" r:id="rId36"/>
    <p:sldId id="2691" r:id="rId37"/>
    <p:sldId id="2699" r:id="rId38"/>
    <p:sldId id="2739" r:id="rId39"/>
    <p:sldId id="2700" r:id="rId40"/>
    <p:sldId id="2701" r:id="rId41"/>
    <p:sldId id="2681" r:id="rId42"/>
    <p:sldId id="2354" r:id="rId43"/>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CC"/>
    <a:srgbClr val="FF33CC"/>
    <a:srgbClr val="FFFF00"/>
    <a:srgbClr val="66FF66"/>
    <a:srgbClr val="FF9900"/>
    <a:srgbClr val="110759"/>
    <a:srgbClr val="FF00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6" autoAdjust="0"/>
    <p:restoredTop sz="62832" autoAdjust="0"/>
  </p:normalViewPr>
  <p:slideViewPr>
    <p:cSldViewPr>
      <p:cViewPr varScale="1">
        <p:scale>
          <a:sx n="68" d="100"/>
          <a:sy n="68" d="100"/>
        </p:scale>
        <p:origin x="-1482" y="-96"/>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258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5/28/2015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p14="http://schemas.microsoft.com/office/powerpoint/2010/main" xmlns=""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Narayanam gurum vande</a:t>
            </a:r>
          </a:p>
          <a:p>
            <a:pPr>
              <a:lnSpc>
                <a:spcPct val="90000"/>
              </a:lnSpc>
            </a:pPr>
            <a:r>
              <a:rPr lang="en-US" sz="1100" smtClean="0"/>
              <a:t>Saranam bhakta baandhavam</a:t>
            </a:r>
          </a:p>
          <a:p>
            <a:pPr>
              <a:lnSpc>
                <a:spcPct val="90000"/>
              </a:lnSpc>
            </a:pPr>
            <a:r>
              <a:rPr lang="en-US" sz="1100" smtClean="0"/>
              <a:t>Gaura manobhishtam purnam</a:t>
            </a:r>
          </a:p>
          <a:p>
            <a:pPr>
              <a:lnSpc>
                <a:spcPct val="90000"/>
              </a:lnSpc>
            </a:pPr>
            <a:r>
              <a:rPr lang="en-US" sz="1100" smtClean="0"/>
              <a:t>Radha daasyam pradaayakam</a:t>
            </a:r>
          </a:p>
          <a:p>
            <a:pPr>
              <a:lnSpc>
                <a:spcPct val="90000"/>
              </a:lnSpc>
            </a:pPr>
            <a:endParaRPr lang="en-US" sz="1100" smtClean="0"/>
          </a:p>
          <a:p>
            <a:pPr>
              <a:lnSpc>
                <a:spcPct val="90000"/>
              </a:lnSpc>
            </a:pPr>
            <a:r>
              <a:rPr lang="en-US" sz="1100" smtClean="0"/>
              <a:t>Rupaanugaacarya varyam</a:t>
            </a:r>
          </a:p>
          <a:p>
            <a:pPr>
              <a:lnSpc>
                <a:spcPct val="90000"/>
              </a:lnSpc>
            </a:pPr>
            <a:r>
              <a:rPr lang="en-US" sz="1100" smtClean="0"/>
              <a:t>Rupa manjari preshtakam</a:t>
            </a:r>
          </a:p>
          <a:p>
            <a:pPr>
              <a:lnSpc>
                <a:spcPct val="90000"/>
              </a:lnSpc>
            </a:pPr>
            <a:r>
              <a:rPr lang="en-US" sz="1100" smtClean="0"/>
              <a:t>Patita paavana baandhava</a:t>
            </a:r>
          </a:p>
          <a:p>
            <a:pPr>
              <a:lnSpc>
                <a:spcPct val="90000"/>
              </a:lnSpc>
            </a:pPr>
            <a:r>
              <a:rPr lang="en-US" sz="1100" smtClean="0"/>
              <a:t>Yugaacarya naaraayanam</a:t>
            </a:r>
          </a:p>
          <a:p>
            <a:pPr>
              <a:lnSpc>
                <a:spcPct val="90000"/>
              </a:lnSpc>
            </a:pPr>
            <a:endParaRPr lang="en-US" sz="1100" smtClean="0"/>
          </a:p>
          <a:p>
            <a:pPr>
              <a:lnSpc>
                <a:spcPct val="90000"/>
              </a:lnSpc>
            </a:pPr>
            <a:r>
              <a:rPr lang="en-US" sz="1100" smtClean="0"/>
              <a:t>Sri krishna lila kathane sudaksham			</a:t>
            </a:r>
          </a:p>
          <a:p>
            <a:pPr>
              <a:lnSpc>
                <a:spcPct val="90000"/>
              </a:lnSpc>
            </a:pPr>
            <a:r>
              <a:rPr lang="en-US" sz="1100" smtClean="0"/>
              <a:t>Audarya-madhurya gunais ca yuktam</a:t>
            </a:r>
          </a:p>
          <a:p>
            <a:pPr>
              <a:lnSpc>
                <a:spcPct val="90000"/>
              </a:lnSpc>
            </a:pPr>
            <a:r>
              <a:rPr lang="en-US" sz="1100" smtClean="0"/>
              <a:t>Varam varenyam purusham mahantam			</a:t>
            </a:r>
          </a:p>
          <a:p>
            <a:pPr>
              <a:lnSpc>
                <a:spcPct val="90000"/>
              </a:lnSpc>
            </a:pPr>
            <a:r>
              <a:rPr lang="en-US" sz="1100" smtClean="0"/>
              <a:t>Narayanam tvam sirasa namami			</a:t>
            </a:r>
          </a:p>
          <a:p>
            <a:pPr>
              <a:lnSpc>
                <a:spcPct val="90000"/>
              </a:lnSpc>
            </a:pPr>
            <a:r>
              <a:rPr lang="en-US" sz="1100" smtClean="0"/>
              <a:t>					</a:t>
            </a:r>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p>
          <a:p>
            <a:pPr>
              <a:lnSpc>
                <a:spcPct val="90000"/>
              </a:lnSpc>
            </a:pPr>
            <a:r>
              <a:rPr lang="en-US" sz="1100" smtClean="0"/>
              <a:t>smarami radham madhurasmi-tasyam</a:t>
            </a:r>
          </a:p>
          <a:p>
            <a:pPr>
              <a:lnSpc>
                <a:spcPct val="90000"/>
              </a:lnSpc>
            </a:pPr>
            <a:r>
              <a:rPr lang="en-US" sz="1100" smtClean="0"/>
              <a:t>vadami radham karuna bharardram</a:t>
            </a:r>
          </a:p>
          <a:p>
            <a:pPr>
              <a:lnSpc>
                <a:spcPct val="90000"/>
              </a:lnSpc>
            </a:pPr>
            <a:r>
              <a:rPr lang="en-US" sz="1100" smtClean="0"/>
              <a:t>tato mam anyasti gatir na kapi</a:t>
            </a:r>
          </a:p>
          <a:p>
            <a:pPr>
              <a:lnSpc>
                <a:spcPct val="90000"/>
              </a:lnSpc>
            </a:pPr>
            <a:endParaRPr lang="en-US" sz="1100" smtClean="0"/>
          </a:p>
          <a:p>
            <a:pPr>
              <a:lnSpc>
                <a:spcPct val="90000"/>
              </a:lnSpc>
            </a:pPr>
            <a:r>
              <a:rPr lang="en-US" sz="1100" smtClean="0"/>
              <a:t>--------------------------</a:t>
            </a:r>
            <a:endParaRPr lang="en-US" sz="1100" smtClean="0"/>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Even Tukkaram’s own wife did not realize it!</a:t>
            </a:r>
          </a:p>
          <a:p>
            <a:endParaRPr lang="en-US" smtClean="0"/>
          </a:p>
          <a:p>
            <a:r>
              <a:rPr lang="en-US" smtClean="0"/>
              <a:t>Tukkarams early life was not that bad.</a:t>
            </a:r>
          </a:p>
          <a:p>
            <a:r>
              <a:rPr lang="en-US" smtClean="0"/>
              <a:t>But he did not attend the school..</a:t>
            </a:r>
          </a:p>
          <a:p>
            <a:r>
              <a:rPr lang="en-US" smtClean="0"/>
              <a:t>Instead, he was going to Vital temple and used to weep!</a:t>
            </a:r>
          </a:p>
          <a:p>
            <a:r>
              <a:rPr lang="en-US" smtClean="0"/>
              <a:t>Father was a poor farmer. Did not enforce studying..</a:t>
            </a:r>
          </a:p>
          <a:p>
            <a:endParaRPr lang="en-US" smtClean="0"/>
          </a:p>
          <a:p>
            <a:r>
              <a:rPr lang="en-US" smtClean="0"/>
              <a:t>Later he got married to a</a:t>
            </a:r>
            <a:r>
              <a:rPr lang="en-US" baseline="0" smtClean="0"/>
              <a:t> girl. But she and children died due to poverty.</a:t>
            </a:r>
          </a:p>
          <a:p>
            <a:r>
              <a:rPr lang="en-US" baseline="0" smtClean="0"/>
              <a:t>Then he married another girl called jija bai.. She was very different..</a:t>
            </a:r>
          </a:p>
          <a:p>
            <a:endParaRPr lang="en-US" baseline="0" smtClean="0"/>
          </a:p>
          <a:p>
            <a:r>
              <a:rPr lang="en-US" baseline="0" smtClean="0"/>
              <a:t>Dukkaram was fully immersed in devotion. Went to all places and gave hari-kathas.</a:t>
            </a:r>
          </a:p>
          <a:p>
            <a:r>
              <a:rPr lang="en-US" baseline="0" smtClean="0"/>
              <a:t>But his wife publicly scolded her husband and advice not to do devotion but take care of the family.</a:t>
            </a:r>
          </a:p>
          <a:p>
            <a:r>
              <a:rPr lang="en-US" baseline="0" smtClean="0"/>
              <a:t>Once he gets a job in sugar cane. Brings some but distributes to every one else.</a:t>
            </a:r>
          </a:p>
          <a:p>
            <a:r>
              <a:rPr lang="en-US" baseline="0" smtClean="0"/>
              <a:t>Jija Bai beat Tukkaram with the sugar cane left, breaking it into 2..</a:t>
            </a:r>
          </a:p>
          <a:p>
            <a:endParaRPr lang="en-US" baseline="0" smtClean="0"/>
          </a:p>
          <a:p>
            <a:r>
              <a:rPr lang="en-US" baseline="0" smtClean="0"/>
              <a:t>Tukkaram wrote so many abhangs – poems on Vital and Rukmini</a:t>
            </a:r>
          </a:p>
          <a:p>
            <a:r>
              <a:rPr lang="en-US" baseline="0" smtClean="0"/>
              <a:t>His Tanpura was given by Narada Muni.</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Now those treasures</a:t>
            </a:r>
            <a:r>
              <a:rPr lang="en-US" baseline="0" smtClean="0"/>
              <a:t> of prayers and hymns for Lord Vital and Rukmini are sung so nicely.</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was a pundit who became</a:t>
            </a:r>
            <a:r>
              <a:rPr lang="en-US" baseline="0" smtClean="0"/>
              <a:t> jealous.</a:t>
            </a:r>
          </a:p>
          <a:p>
            <a:r>
              <a:rPr lang="en-US" baseline="0" smtClean="0"/>
              <a:t>He put the order that all the poems of Tukkaram should be thrown into the Indrani river.</a:t>
            </a:r>
          </a:p>
          <a:p>
            <a:r>
              <a:rPr lang="en-US" baseline="0" smtClean="0"/>
              <a:t>He did with tying a big stone..</a:t>
            </a:r>
          </a:p>
          <a:p>
            <a:r>
              <a:rPr lang="en-US" baseline="0" smtClean="0"/>
              <a:t>Later after several days all the scriptures came out .</a:t>
            </a:r>
          </a:p>
          <a:p>
            <a:r>
              <a:rPr lang="en-US" baseline="0" smtClean="0"/>
              <a:t>This was already given to the temple pujari and others in the dream.</a:t>
            </a:r>
          </a:p>
          <a:p>
            <a:endParaRPr lang="en-US" baseline="0" smtClean="0"/>
          </a:p>
          <a:p>
            <a:r>
              <a:rPr lang="en-US" baseline="0" smtClean="0"/>
              <a:t>The people placed Tukkaram on a palanquin and celebrated.</a:t>
            </a:r>
          </a:p>
          <a:p>
            <a:r>
              <a:rPr lang="en-US" baseline="0" smtClean="0"/>
              <a:t>These are sung in the temples..</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is sacred thing about this place?</a:t>
            </a:r>
          </a:p>
          <a:p>
            <a:r>
              <a:rPr lang="en-US" smtClean="0"/>
              <a:t>Story of Pundalikka and this place..</a:t>
            </a:r>
          </a:p>
          <a:p>
            <a:endParaRPr lang="en-US" smtClean="0"/>
          </a:p>
          <a:p>
            <a:r>
              <a:rPr lang="en-US" smtClean="0"/>
              <a:t>Let us go back 5000 years back..</a:t>
            </a:r>
          </a:p>
          <a:p>
            <a:r>
              <a:rPr lang="en-US" smtClean="0"/>
              <a:t>Pundalikka treated his parents very badly. They went to kasi.</a:t>
            </a:r>
          </a:p>
          <a:p>
            <a:r>
              <a:rPr lang="en-US" smtClean="0"/>
              <a:t>But he took his newly wed wife also to there and gave more trouble.</a:t>
            </a:r>
          </a:p>
          <a:p>
            <a:endParaRPr lang="en-US" smtClean="0"/>
          </a:p>
          <a:p>
            <a:r>
              <a:rPr lang="en-US" smtClean="0"/>
              <a:t>Once he was staying in the</a:t>
            </a:r>
            <a:r>
              <a:rPr lang="en-US" baseline="0" smtClean="0"/>
              <a:t> ashram of kukkuda muni</a:t>
            </a:r>
            <a:r>
              <a:rPr lang="en-US" smtClean="0"/>
              <a:t>, and in his vision many divine</a:t>
            </a:r>
            <a:r>
              <a:rPr lang="en-US" baseline="0" smtClean="0"/>
              <a:t> ladies entered inside and wiped the fllor with their hairs, then they left.</a:t>
            </a:r>
          </a:p>
          <a:p>
            <a:r>
              <a:rPr lang="en-US" baseline="0" smtClean="0"/>
              <a:t>“We are the holy rivers.. By wiping this place, we become pure... </a:t>
            </a:r>
          </a:p>
          <a:p>
            <a:r>
              <a:rPr lang="en-US" baseline="0" smtClean="0"/>
              <a:t>But you have done too many sines and hell is waiting for you..”</a:t>
            </a:r>
          </a:p>
          <a:p>
            <a:endParaRPr lang="en-US" baseline="0" smtClean="0"/>
          </a:p>
          <a:p>
            <a:r>
              <a:rPr lang="en-US" baseline="0" smtClean="0"/>
              <a:t>He changed and was taking care of their parents. He worshipped Krishna and became bhakta.</a:t>
            </a:r>
          </a:p>
          <a:p>
            <a:endParaRPr lang="en-US" baseline="0" smtClean="0"/>
          </a:p>
          <a:p>
            <a:r>
              <a:rPr lang="en-US" baseline="0" smtClean="0"/>
              <a:t>That time, due to Radha Rani’s one amsa coming to Dwaraka, Rukmini got upset and ran out of Dwaraka.</a:t>
            </a:r>
          </a:p>
          <a:p>
            <a:r>
              <a:rPr lang="en-US" baseline="0" smtClean="0"/>
              <a:t>Krishna was searching for her and found here at this place.</a:t>
            </a:r>
          </a:p>
          <a:p>
            <a:r>
              <a:rPr lang="en-US" baseline="0" smtClean="0"/>
              <a:t>She was standing in the mood so that her arms were like now.</a:t>
            </a:r>
          </a:p>
          <a:p>
            <a:r>
              <a:rPr lang="en-US" baseline="0" smtClean="0"/>
              <a:t>Krishna after finding her, consoling her, they wanted to see his bhakta.</a:t>
            </a:r>
          </a:p>
          <a:p>
            <a:r>
              <a:rPr lang="en-US" baseline="0" smtClean="0"/>
              <a:t>Krishna came and called, but Pundalikka was in the middle of service.</a:t>
            </a:r>
          </a:p>
          <a:p>
            <a:r>
              <a:rPr lang="en-US" baseline="0" smtClean="0"/>
              <a:t>So he threw a brick to Krishna to stand as it was hot outside.</a:t>
            </a:r>
          </a:p>
          <a:p>
            <a:r>
              <a:rPr lang="en-US" baseline="0" smtClean="0"/>
              <a:t>“One more please. For Rukmini”</a:t>
            </a:r>
          </a:p>
          <a:p>
            <a:r>
              <a:rPr lang="en-US" baseline="0" smtClean="0"/>
              <a:t>He threw one more brick, and they both were standing on the bricks until Pundalikka was free..</a:t>
            </a:r>
          </a:p>
          <a:p>
            <a:r>
              <a:rPr lang="en-US" baseline="0" smtClean="0"/>
              <a:t> </a:t>
            </a:r>
          </a:p>
          <a:p>
            <a:r>
              <a:rPr lang="en-US" baseline="0" smtClean="0"/>
              <a:t>This same place is Pandalpur where the Vital temple is situated.</a:t>
            </a:r>
          </a:p>
          <a:p>
            <a:endParaRPr lang="en-US" baseline="0" smtClean="0"/>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Shivaji came to know the glory of Tukkaram.</a:t>
            </a:r>
          </a:p>
          <a:p>
            <a:r>
              <a:rPr lang="en-US" smtClean="0"/>
              <a:t>Sent</a:t>
            </a:r>
            <a:r>
              <a:rPr lang="en-US" baseline="0" smtClean="0"/>
              <a:t> many gifts.</a:t>
            </a:r>
          </a:p>
          <a:p>
            <a:r>
              <a:rPr lang="en-US" baseline="0" smtClean="0"/>
              <a:t>Tukkaram rejected even though his wife and children loved.</a:t>
            </a:r>
          </a:p>
          <a:p>
            <a:r>
              <a:rPr lang="en-US" baseline="0" smtClean="0"/>
              <a:t>All gifts returned.</a:t>
            </a:r>
          </a:p>
          <a:p>
            <a:r>
              <a:rPr lang="en-US" baseline="0" smtClean="0"/>
              <a:t>Shivaji then came by himself and bowed down to Tukkaram.</a:t>
            </a:r>
          </a:p>
          <a:p>
            <a:r>
              <a:rPr lang="en-US" baseline="0" smtClean="0"/>
              <a:t>Took initiation from Tukkaram.</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Once Shivaji was inside the temple with Tukkaram.</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Knowing this, Aurangazeb sent army to capture or kill Shivaji.</a:t>
            </a:r>
          </a:p>
          <a:p>
            <a:r>
              <a:rPr lang="en-US" baseline="0" smtClean="0"/>
              <a:t>They all came and surrounded.</a:t>
            </a:r>
          </a:p>
          <a:p>
            <a:r>
              <a:rPr lang="en-US" baseline="0" smtClean="0"/>
              <a:t>Tukkaram sang a song.</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Magically Aurangazeb’s own army killed each other and ran away.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The Period of Tukaram (1608–49)</a:t>
            </a:r>
          </a:p>
          <a:p>
            <a:endParaRPr lang="en-US" smtClean="0"/>
          </a:p>
          <a:p>
            <a:r>
              <a:rPr lang="en-US" smtClean="0"/>
              <a:t>One fine day he declared to every one that he wwill</a:t>
            </a:r>
            <a:r>
              <a:rPr lang="en-US" baseline="0" smtClean="0"/>
              <a:t> be taken to vaikuntha and begged others to join.</a:t>
            </a:r>
          </a:p>
          <a:p>
            <a:r>
              <a:rPr lang="en-US" baseline="0" smtClean="0"/>
              <a:t>But even his own wife refused.</a:t>
            </a:r>
          </a:p>
          <a:p>
            <a:r>
              <a:rPr lang="en-US" baseline="0" smtClean="0"/>
              <a:t>“My work here to take care of children and buffallows is more important than going to Vaikuntha”</a:t>
            </a:r>
          </a:p>
          <a:p>
            <a:r>
              <a:rPr lang="en-US" baseline="0" smtClean="0"/>
              <a:t>Exactly as he said, the garuda Vahana came.</a:t>
            </a:r>
          </a:p>
          <a:p>
            <a:r>
              <a:rPr lang="en-US" baseline="0" smtClean="0"/>
              <a:t>He let the Veena given by Narada was set to float back to vaikuntha..</a:t>
            </a:r>
          </a:p>
          <a:p>
            <a:r>
              <a:rPr lang="en-US" baseline="0" smtClean="0"/>
              <a:t>Then, Tukkaram got in and went back.</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kern="1200" smtClean="0">
                <a:solidFill>
                  <a:schemeClr val="tx1"/>
                </a:solidFill>
                <a:latin typeface="+mn-lt"/>
                <a:ea typeface="MS PGothic" pitchFamily="34" charset="-128"/>
                <a:cs typeface="ＭＳ Ｐゴシック" charset="0"/>
              </a:rPr>
              <a:t>The Period of Tukaram (1608–49)</a:t>
            </a:r>
          </a:p>
          <a:p>
            <a:r>
              <a:rPr lang="en-US" sz="1200" b="0" i="0" kern="1200" smtClean="0">
                <a:solidFill>
                  <a:schemeClr val="tx1"/>
                </a:solidFill>
                <a:latin typeface="+mn-lt"/>
                <a:ea typeface="MS PGothic" pitchFamily="34" charset="-128"/>
                <a:cs typeface="ＭＳ Ｐゴシック" charset="0"/>
              </a:rPr>
              <a:t>This is the</a:t>
            </a:r>
            <a:r>
              <a:rPr lang="en-US" sz="1200" b="0" i="0" kern="1200" baseline="0" smtClean="0">
                <a:solidFill>
                  <a:schemeClr val="tx1"/>
                </a:solidFill>
                <a:latin typeface="+mn-lt"/>
                <a:ea typeface="MS PGothic" pitchFamily="34" charset="-128"/>
                <a:cs typeface="ＭＳ Ｐゴシック" charset="0"/>
              </a:rPr>
              <a:t> place of his old house.</a:t>
            </a:r>
          </a:p>
          <a:p>
            <a:endParaRPr lang="en-US" sz="1200" b="1"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t>
            </a:r>
          </a:p>
          <a:p>
            <a:r>
              <a:rPr lang="en-US" smtClean="0"/>
              <a:t>Coromandal express..</a:t>
            </a:r>
            <a:r>
              <a:rPr lang="en-US" baseline="0" smtClean="0"/>
              <a:t> </a:t>
            </a:r>
            <a:r>
              <a:rPr lang="en-US" smtClean="0"/>
              <a:t>Reservation was pending for months..</a:t>
            </a:r>
          </a:p>
          <a:p>
            <a:r>
              <a:rPr lang="en-US" smtClean="0"/>
              <a:t>But</a:t>
            </a:r>
            <a:r>
              <a:rPr lang="en-US" baseline="0" smtClean="0"/>
              <a:t> o</a:t>
            </a:r>
            <a:r>
              <a:rPr lang="en-US" smtClean="0"/>
              <a:t>n that day it got confirmed..</a:t>
            </a:r>
          </a:p>
          <a:p>
            <a:endParaRPr lang="en-US" smtClean="0"/>
          </a:p>
          <a:p>
            <a:r>
              <a:rPr lang="en-US" smtClean="0"/>
              <a:t>Muslims in the train at midnight..</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You can listen and understand.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it seems that there was another case where the father of a child goes on pilgrimage.</a:t>
            </a:r>
          </a:p>
          <a:p>
            <a:r>
              <a:rPr lang="en-US" smtClean="0"/>
              <a:t>Asking his child to do the feeding to the Lord Vital at home.</a:t>
            </a:r>
          </a:p>
          <a:p>
            <a:r>
              <a:rPr lang="en-US" smtClean="0"/>
              <a:t>The child brings the plate..</a:t>
            </a:r>
          </a:p>
          <a:p>
            <a:r>
              <a:rPr lang="en-US" smtClean="0"/>
              <a:t>‘eat”</a:t>
            </a:r>
          </a:p>
          <a:p>
            <a:r>
              <a:rPr lang="en-US" smtClean="0"/>
              <a:t>...</a:t>
            </a:r>
          </a:p>
          <a:p>
            <a:r>
              <a:rPr lang="en-US" smtClean="0"/>
              <a: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main entrance of Vital Temple.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i="0" kern="1200" smtClean="0">
                <a:solidFill>
                  <a:schemeClr val="tx1"/>
                </a:solidFill>
                <a:latin typeface="+mn-lt"/>
                <a:ea typeface="MS PGothic" pitchFamily="34" charset="-128"/>
                <a:cs typeface="ＭＳ Ｐゴシック" charset="0"/>
              </a:rPr>
              <a:t>This is the entrance to Vital temple (Vidhoba)</a:t>
            </a:r>
          </a:p>
          <a:p>
            <a:pPr fontAlgn="base"/>
            <a:endParaRPr lang="en-US" sz="1200" b="0" i="0" kern="1200" smtClean="0">
              <a:solidFill>
                <a:schemeClr val="tx1"/>
              </a:solidFill>
              <a:latin typeface="+mn-lt"/>
              <a:ea typeface="MS PGothic" pitchFamily="34" charset="-128"/>
              <a:cs typeface="ＭＳ Ｐゴシック" charset="0"/>
            </a:endParaRPr>
          </a:p>
          <a:p>
            <a:pPr fontAlgn="base"/>
            <a:r>
              <a:rPr lang="en-US" sz="1200" b="0" i="0" kern="1200" smtClean="0">
                <a:solidFill>
                  <a:schemeClr val="tx1"/>
                </a:solidFill>
                <a:latin typeface="+mn-lt"/>
                <a:ea typeface="MS PGothic" pitchFamily="34" charset="-128"/>
                <a:cs typeface="ＭＳ Ｐゴシック" charset="0"/>
              </a:rPr>
              <a:t>Namadev</a:t>
            </a:r>
            <a:r>
              <a:rPr lang="en-US" sz="1200" b="0" i="0" kern="1200" baseline="0" smtClean="0">
                <a:solidFill>
                  <a:schemeClr val="tx1"/>
                </a:solidFill>
                <a:latin typeface="+mn-lt"/>
                <a:ea typeface="MS PGothic" pitchFamily="34" charset="-128"/>
                <a:cs typeface="ＭＳ Ｐゴシック" charset="0"/>
              </a:rPr>
              <a:t> appeared before Saint Tukkaram.. He wanted the Lord to place him such that the dust from the devotees fall on him. Lord opened creacked the earth so that he and his family could walk in and enter. We can see this place still at the very beginning on the main entrance.</a:t>
            </a:r>
          </a:p>
          <a:p>
            <a:pPr fontAlgn="base"/>
            <a:endParaRPr lang="en-US" sz="1200" b="0" i="0" kern="1200" smtClean="0">
              <a:solidFill>
                <a:schemeClr val="tx1"/>
              </a:solidFill>
              <a:latin typeface="+mn-lt"/>
              <a:ea typeface="MS PGothic" pitchFamily="34" charset="-128"/>
              <a:cs typeface="ＭＳ Ｐゴシック" charset="0"/>
            </a:endParaRPr>
          </a:p>
          <a:p>
            <a:pPr fontAlgn="base"/>
            <a:r>
              <a:rPr lang="en-US" sz="1200" b="1" i="0" kern="1200" smtClean="0">
                <a:solidFill>
                  <a:schemeClr val="tx1"/>
                </a:solidFill>
                <a:latin typeface="+mn-lt"/>
                <a:ea typeface="MS PGothic" pitchFamily="34" charset="-128"/>
                <a:cs typeface="ＭＳ Ｐゴシック" charset="0"/>
              </a:rPr>
              <a:t>Namdev Payari (Namdev's Steps)</a:t>
            </a:r>
            <a:endParaRPr lang="en-US" sz="1200" b="0" i="0" kern="1200" smtClean="0">
              <a:solidFill>
                <a:schemeClr val="tx1"/>
              </a:solidFill>
              <a:latin typeface="+mn-lt"/>
              <a:ea typeface="MS PGothic" pitchFamily="34" charset="-128"/>
              <a:cs typeface="ＭＳ Ｐゴシック" charset="0"/>
            </a:endParaRPr>
          </a:p>
          <a:p>
            <a:pPr fontAlgn="base"/>
            <a:r>
              <a:rPr lang="en-US" sz="1200" b="0" i="0" kern="1200" smtClean="0">
                <a:solidFill>
                  <a:schemeClr val="tx1"/>
                </a:solidFill>
                <a:latin typeface="+mn-lt"/>
                <a:ea typeface="MS PGothic" pitchFamily="34" charset="-128"/>
                <a:cs typeface="ＭＳ Ｐゴシック" charset="0"/>
              </a:rPr>
              <a:t>Saint Namdev prayed to lord Vitthal “ oh lord, I do not want Vaikuntha , but only aspire to get dust from feet of all devotees who visit you. I wish to become the steps on your doorway.” In answer to his prayers lord Vitthal arranged for the ground near the steps to part . Saint Namdev with his whole family entered into the ground. This step is even today visible on the main front door of Lord Vitthal’s temple and is called as NAMDEV PAYRI.</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i="0" kern="1200" smtClean="0">
                <a:solidFill>
                  <a:schemeClr val="tx1"/>
                </a:solidFill>
                <a:latin typeface="+mn-lt"/>
                <a:ea typeface="MS PGothic" pitchFamily="34" charset="-128"/>
                <a:cs typeface="ＭＳ Ｐゴシック" charset="0"/>
              </a:rPr>
              <a:t>Taak Pithe Vithoba Temple</a:t>
            </a:r>
            <a:endParaRPr lang="en-US" sz="1200" b="0" i="0" kern="1200" smtClean="0">
              <a:solidFill>
                <a:schemeClr val="tx1"/>
              </a:solidFill>
              <a:latin typeface="+mn-lt"/>
              <a:ea typeface="MS PGothic" pitchFamily="34" charset="-128"/>
              <a:cs typeface="ＭＳ Ｐゴシック" charset="0"/>
            </a:endParaRPr>
          </a:p>
          <a:p>
            <a:pPr fontAlgn="base"/>
            <a:r>
              <a:rPr lang="en-US" sz="1200" b="0" i="0" kern="1200" smtClean="0">
                <a:solidFill>
                  <a:schemeClr val="tx1"/>
                </a:solidFill>
                <a:latin typeface="+mn-lt"/>
                <a:ea typeface="MS PGothic" pitchFamily="34" charset="-128"/>
                <a:cs typeface="ＭＳ Ｐゴシック" charset="0"/>
              </a:rPr>
              <a:t>This temple is close to west gate of  the main vitthal temple. Long ago one old devoted lady of the name Ramabai used to stay here. She had come here from Paithan on the order of Lord himself. She would everyday serve Lord in the main temple and only eat food which is offered to Lord. On the order of Lord everyday she would bring a special food item “TAAK PITH”-Butter porridge and the Lord would relish it .  As years went by Ramabai became old and could not come to temple. So lord himself along with Rukmini devi went and stayed in her house.</a:t>
            </a:r>
          </a:p>
          <a:p>
            <a:pPr fontAlgn="base"/>
            <a:r>
              <a:rPr lang="en-US" sz="1200" b="0" i="0" kern="1200" smtClean="0">
                <a:solidFill>
                  <a:schemeClr val="tx1"/>
                </a:solidFill>
                <a:latin typeface="+mn-lt"/>
                <a:ea typeface="MS PGothic" pitchFamily="34" charset="-128"/>
                <a:cs typeface="ＭＳ Ｐゴシック" charset="0"/>
              </a:rPr>
              <a:t> </a:t>
            </a:r>
          </a:p>
          <a:p>
            <a:pPr fontAlgn="base"/>
            <a:r>
              <a:rPr lang="en-US" sz="1200" b="0" i="0" kern="1200" smtClean="0">
                <a:solidFill>
                  <a:schemeClr val="tx1"/>
                </a:solidFill>
                <a:latin typeface="+mn-lt"/>
                <a:ea typeface="MS PGothic" pitchFamily="34" charset="-128"/>
                <a:cs typeface="ＭＳ Ｐゴシック" charset="0"/>
              </a:rPr>
              <a:t>There lord like a child would demand and relish her TAKH PITH. When Ramabai’s health improved and she was able to go again, the lord decided to return. At this time she requested the Lord to stay permanently in her house. Agreeing with her Lord decided to expand and stay here also . even today during  Ashadi Ekadashi when pilgrims can’t take darshan of the main deity they come here knowing well the non difference.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smtClean="0">
                <a:solidFill>
                  <a:schemeClr val="tx1"/>
                </a:solidFill>
                <a:latin typeface="+mn-lt"/>
                <a:ea typeface="MS PGothic" pitchFamily="34" charset="-128"/>
                <a:cs typeface="ＭＳ Ｐゴシック" charset="0"/>
              </a:rPr>
              <a:t>Gopal Pura lies 2.5 km soth of pandharpur. Gopalpur temple is on a hill which is also called as Gopalpur hill and is non different from Govardhan hill. </a:t>
            </a:r>
          </a:p>
          <a:p>
            <a:pPr fontAlgn="base"/>
            <a:endParaRPr lang="en-US" sz="1200" b="0" i="0" kern="1200" smtClean="0">
              <a:solidFill>
                <a:schemeClr val="tx1"/>
              </a:solidFill>
              <a:latin typeface="+mn-lt"/>
              <a:ea typeface="MS PGothic" pitchFamily="34" charset="-128"/>
              <a:cs typeface="ＭＳ Ｐゴシック" charset="0"/>
            </a:endParaRPr>
          </a:p>
          <a:p>
            <a:pPr fontAlgn="base"/>
            <a:r>
              <a:rPr lang="en-US" sz="1200" b="0" i="0" kern="1200" smtClean="0">
                <a:solidFill>
                  <a:schemeClr val="tx1"/>
                </a:solidFill>
                <a:latin typeface="+mn-lt"/>
                <a:ea typeface="MS PGothic" pitchFamily="34" charset="-128"/>
                <a:cs typeface="ＭＳ Ｐゴシック" charset="0"/>
              </a:rPr>
              <a:t>Once lord Krishna with his cows came to visit Pandharpur. </a:t>
            </a:r>
          </a:p>
          <a:p>
            <a:pPr fontAlgn="base"/>
            <a:r>
              <a:rPr lang="en-US" sz="1200" b="0" i="0" kern="1200" smtClean="0">
                <a:solidFill>
                  <a:schemeClr val="tx1"/>
                </a:solidFill>
                <a:latin typeface="+mn-lt"/>
                <a:ea typeface="MS PGothic" pitchFamily="34" charset="-128"/>
                <a:cs typeface="ＭＳ Ｐゴシック" charset="0"/>
              </a:rPr>
              <a:t>This past time is commomerated even today at a temple called Vishnupad in Gopalpur, where Lord Krishna’s foot prints are embedded on a stone slab along with the hoof prints of cow and the prints of Krishna’s foot. </a:t>
            </a:r>
          </a:p>
          <a:p>
            <a:pPr fontAlgn="base"/>
            <a:endParaRPr lang="en-US" sz="1200" b="0" i="0" kern="1200" smtClean="0">
              <a:solidFill>
                <a:schemeClr val="tx1"/>
              </a:solidFill>
              <a:latin typeface="+mn-lt"/>
              <a:ea typeface="MS PGothic" pitchFamily="34" charset="-128"/>
              <a:cs typeface="ＭＳ Ｐゴシック" charset="0"/>
            </a:endParaRPr>
          </a:p>
          <a:p>
            <a:pPr fontAlgn="base"/>
            <a:r>
              <a:rPr lang="en-US" sz="1200" b="0" i="0" kern="1200" smtClean="0">
                <a:solidFill>
                  <a:schemeClr val="tx1"/>
                </a:solidFill>
                <a:latin typeface="+mn-lt"/>
                <a:ea typeface="MS PGothic" pitchFamily="34" charset="-128"/>
                <a:cs typeface="ＭＳ Ｐゴシック" charset="0"/>
              </a:rPr>
              <a:t>Local devotees say that this place is Lord Krishna’s eternal place of lunch pastime. Even today this pastime takes place. Narada muni’s small temple demonstrates his everyday’s visit to witness this. At gopalpur River Pushpavati meets Bhima. This Pushpavati river is  nondifferent  from Yamuna.</a:t>
            </a:r>
            <a:br>
              <a:rPr lang="en-US" sz="1200" b="0" i="0" kern="1200" smtClean="0">
                <a:solidFill>
                  <a:schemeClr val="tx1"/>
                </a:solidFill>
                <a:latin typeface="+mn-lt"/>
                <a:ea typeface="MS PGothic" pitchFamily="34" charset="-128"/>
                <a:cs typeface="ＭＳ Ｐゴシック" charset="0"/>
              </a:rPr>
            </a:br>
            <a:r>
              <a:rPr lang="en-US" sz="1200" b="0" i="0" kern="1200" smtClean="0">
                <a:solidFill>
                  <a:schemeClr val="tx1"/>
                </a:solidFill>
                <a:latin typeface="+mn-lt"/>
                <a:ea typeface="MS PGothic" pitchFamily="34" charset="-128"/>
                <a:cs typeface="ＭＳ Ｐゴシック" charset="0"/>
              </a:rPr>
              <a:t> </a:t>
            </a:r>
          </a:p>
          <a:p>
            <a:pPr fontAlgn="base"/>
            <a:r>
              <a:rPr lang="en-US" sz="1200" b="0" i="0" kern="1200" smtClean="0">
                <a:solidFill>
                  <a:schemeClr val="tx1"/>
                </a:solidFill>
                <a:latin typeface="+mn-lt"/>
                <a:ea typeface="MS PGothic" pitchFamily="34" charset="-128"/>
                <a:cs typeface="ＭＳ Ｐゴシック" charset="0"/>
              </a:rPr>
              <a:t>On the first day of the month of Margashirsha, Lord Vitthala’s sandals are taken to this vishnupad temple. On the last day of the same month, Lord Vitthala’s chariot is brought to the temple in a grand procession.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Narada Muni is believed to be coming even now to witness the pastimes at this place.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Story of Janabai</a:t>
            </a:r>
          </a:p>
          <a:p>
            <a:endParaRPr lang="en-US" smtClean="0"/>
          </a:p>
          <a:p>
            <a:r>
              <a:rPr lang="en-US" smtClean="0"/>
              <a:t>One day in the month of Karthik (November) the Vitthal Rukmani temple in Pandhari was filled with Pilgrims. Janabai had come there with her parents as a pilgrimage to the temple. Sitting at the Mahadwar of the temple, she told her parents that she doesn’t want to go back with them and want to spend the rest of her life in Pandhari worshiping Vitthal. Jani was only 7 years then and the other pilgrims there were astonished hearing what she had to say. Her parents were greatly troubled hearing this. After several attempts to convince Jani, her parents finally left for their home, comforting themselves by thinking about her determination and love towards Vitthal.</a:t>
            </a:r>
          </a:p>
          <a:p>
            <a:endParaRPr lang="en-US" smtClean="0"/>
          </a:p>
          <a:p>
            <a:r>
              <a:rPr lang="en-US" smtClean="0"/>
              <a:t>Nama happened to see this little girl and asked her why she was alone and enquired about her parents. Jani said that Vitthal is her father and mother and that she has no one other than him. Hearing this, a feeling of compassion aroused in Nama for Jani and he took her home. Nama told Gonai that he found this girl in the temple and that she had lost her parents and we need to take care of her. From then on she would do all the house hold work in Nama’s house and would call her self the maid of Nama. She used to keep chanting the name of Vitthal whenever she did any house hold work and at night she used to sing about Vitthal and meditate upon him.</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mtClean="0"/>
              <a:t>One night when Nama was asleep, a fierce wind blew and that carried away the roof of Nama’s hut. Vitthal on seeing this sent his Sudarshana chakra to revolve around his hut so that Nama and his family could sleep. There were heavy rains but not even a drop of water went in to the hut. Vitthal then rebuilt Nama’s hut. When Nama woke up he saw Vitthal’s Pithambaram (Robe) shining outside his hut and he came out and fell in his feet. Nama then asked Vitthal what he was doing so late in the night here. Vitthal then told him that there was a storm and that his roof flew away because of it and he had come here to rebuild it. Vitthal then told Nama that if he had not come in time, his children would have felt the cold and Gonai would have become very angry with Vitthal and spoken to him harshly.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stayed in iskcon..</a:t>
            </a:r>
          </a:p>
          <a:p>
            <a:r>
              <a:rPr lang="en-US" smtClean="0"/>
              <a:t>Near the Chandra bhaga river.</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Jana bai used to make</a:t>
            </a:r>
            <a:r>
              <a:rPr lang="en-US" baseline="0" smtClean="0"/>
              <a:t> nice abhangs for Vital and sing while she was grinding...</a:t>
            </a:r>
          </a:p>
          <a:p>
            <a:r>
              <a:rPr lang="en-US" smtClean="0"/>
              <a:t>Once</a:t>
            </a:r>
            <a:r>
              <a:rPr lang="en-US" baseline="0" smtClean="0"/>
              <a:t> she was late to get up and </a:t>
            </a:r>
            <a:r>
              <a:rPr lang="en-US" smtClean="0"/>
              <a:t>Vitthal then came to Jani and told her to arise as it was time for her to grind the grains. </a:t>
            </a:r>
          </a:p>
          <a:p>
            <a:endParaRPr lang="en-US" smtClean="0"/>
          </a:p>
          <a:p>
            <a:r>
              <a:rPr lang="en-US" smtClean="0"/>
              <a:t>He also told her that he had cleaned the mill and is waiting for her. He then asked her to place her hands on the mill and asked her to sing her abhangs. Vitthal then did the grinding by himself and filled the basket with the flour. </a:t>
            </a:r>
          </a:p>
          <a:p>
            <a:endParaRPr lang="en-US" smtClean="0"/>
          </a:p>
          <a:p>
            <a:r>
              <a:rPr lang="en-US" smtClean="0"/>
              <a:t>(This mill is still there in Pandarpur and one can touch and see this when we visit Gopalpur temple – seeing above!!!) </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mtClean="0"/>
              <a:t>Janai bai used to sing and Vital used to listen and grind the wheen 9atta / chicku?) for her.</a:t>
            </a:r>
          </a:p>
          <a:p>
            <a:r>
              <a:rPr lang="en-US" smtClean="0"/>
              <a:t>Both</a:t>
            </a:r>
            <a:r>
              <a:rPr lang="en-US" baseline="0" smtClean="0"/>
              <a:t> used to hold together and sing..</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Even</a:t>
            </a:r>
            <a:r>
              <a:rPr lang="en-US" baseline="0" smtClean="0"/>
              <a:t> now to remember this incident, around the temples also we see more grinding wheels..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mtClean="0"/>
              <a:t>Vitthal also used to sleep in Jani’s hut. </a:t>
            </a:r>
          </a:p>
          <a:p>
            <a:r>
              <a:rPr lang="en-US" smtClean="0"/>
              <a:t>Once when the dawn began to appear Jani woke up Vitthal and told him that people would be coming to the temple and he has to go there immediately. </a:t>
            </a:r>
          </a:p>
          <a:p>
            <a:endParaRPr lang="en-US" smtClean="0"/>
          </a:p>
          <a:p>
            <a:r>
              <a:rPr lang="en-US" smtClean="0"/>
              <a:t>Vitthal left his necklace and shawl in Jani’s house and went to the temple with Jani’s shawl. </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mtClean="0"/>
              <a:t>When the priest opened the door of temple, he was surprised to see a different shawl on Vitthal. </a:t>
            </a:r>
          </a:p>
          <a:p>
            <a:r>
              <a:rPr lang="en-US" smtClean="0"/>
              <a:t>One of the devotee’s said that the shawl belonged to Jani and when they removed the shawl they also found the necklace missing. </a:t>
            </a:r>
          </a:p>
          <a:p>
            <a:endParaRPr lang="en-US" smtClean="0"/>
          </a:p>
          <a:p>
            <a:r>
              <a:rPr lang="en-US" smtClean="0"/>
              <a:t>A group of people then came to Jani’s house and accused her of stealing the necklace and shawl of Vitthal. </a:t>
            </a:r>
          </a:p>
          <a:p>
            <a:r>
              <a:rPr lang="en-US" smtClean="0"/>
              <a:t>Jani said that she had not taken any of these. </a:t>
            </a:r>
          </a:p>
          <a:p>
            <a:r>
              <a:rPr lang="en-US" smtClean="0"/>
              <a:t>When they searched her house, they found the necklace and the shawl.</a:t>
            </a:r>
          </a:p>
          <a:p>
            <a:endParaRPr lang="en-US" smtClean="0"/>
          </a:p>
          <a:p>
            <a:r>
              <a:rPr lang="en-US" smtClean="0"/>
              <a:t>They then brought her to Chandrabhaga to impale her. </a:t>
            </a:r>
          </a:p>
          <a:p>
            <a:r>
              <a:rPr lang="en-US" smtClean="0"/>
              <a:t>They tied her to an Iron rod and she was crying to Vitthal helplessly. </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iron rod suddenly turned in to water and all the people who had gathered were astonished. </a:t>
            </a:r>
          </a:p>
          <a:p>
            <a:endParaRPr lang="en-US" smtClean="0"/>
          </a:p>
          <a:p>
            <a:r>
              <a:rPr lang="en-US" smtClean="0"/>
              <a:t>All of them then praised the Jani and prayed and sang about Vitthal.</a:t>
            </a:r>
          </a:p>
          <a:p>
            <a:endParaRPr lang="en-US" smtClean="0"/>
          </a:p>
          <a:p>
            <a:r>
              <a:rPr lang="en-US" smtClean="0"/>
              <a:t>There are also other temples in Pandalpur..</a:t>
            </a:r>
          </a:p>
          <a:p>
            <a:r>
              <a:rPr lang="en-US" smtClean="0"/>
              <a:t>Need more days to live and explore for more..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Kumbakonam</a:t>
            </a:r>
            <a:r>
              <a:rPr lang="en-US" baseline="0" smtClean="0"/>
              <a:t> Tamil Nadu, temple for Vital.</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They conduct</a:t>
            </a:r>
            <a:r>
              <a:rPr lang="en-US" baseline="0" smtClean="0"/>
              <a:t> very big programs.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Like Gaudiyas incline more towards Smt Radha Rani, many in the Tukkaram’s lineage also incline to Smt Rukmini Devi.</a:t>
            </a:r>
          </a:p>
          <a:p>
            <a:r>
              <a:rPr lang="en-US" baseline="0" smtClean="0"/>
              <a:t>They call her Rukmayi, or Rengamma..</a:t>
            </a:r>
          </a:p>
          <a:p>
            <a:endParaRPr lang="en-US" baseline="0" smtClean="0"/>
          </a:p>
          <a:p>
            <a:r>
              <a:rPr lang="en-US" baseline="0" smtClean="0"/>
              <a:t>Here is a famous song sung by Sri Vital das.</a:t>
            </a:r>
          </a:p>
          <a:p>
            <a:r>
              <a:rPr lang="en-US" baseline="0" smtClean="0"/>
              <a:t>I have personnally attended his programs and also received a special Tulasi Mala.</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Our nice room was facing the Go-Shala.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Chandrabhaga River:</a:t>
            </a:r>
          </a:p>
          <a:p>
            <a:r>
              <a:rPr lang="en-US" sz="1200" b="0" i="0" kern="1200" smtClean="0">
                <a:solidFill>
                  <a:schemeClr val="tx1"/>
                </a:solidFill>
                <a:latin typeface="+mn-lt"/>
                <a:ea typeface="MS PGothic" pitchFamily="34" charset="-128"/>
                <a:cs typeface="ＭＳ Ｐゴシック" charset="0"/>
              </a:rPr>
              <a:t>Skhanda puran narrates this story of lord shiva’s fight with Tripurasur. Once Tripurasur was causing havoc in all three worlds. Lord shiva fought valiantly and killed Tripurasur. While killing him Lord shiva perspired heavily. His perspiration took the form of a river and traversed the earth planet causing flood. When this flood reached pandharpur the residents became fearful and prayed to Bhairav who is the guardian of this holly place. Lord became angry on  river and was about to destroy it. The river in turn prayed to Lord Vitthal for protection. Lord Vitthal assured her protection and allowed her to flow through pandharpur, but withot making any noise. This river is non another than river Bhima and because she half circumambulates pandharpur like half moon, hence here she is also known as chandrabhaga.</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There lived many</a:t>
            </a:r>
            <a:r>
              <a:rPr lang="en-US" baseline="0" smtClean="0"/>
              <a:t> great saints..</a:t>
            </a:r>
          </a:p>
          <a:p>
            <a:r>
              <a:rPr lang="en-US" baseline="0" smtClean="0"/>
              <a:t>One of them was Saint Tukkaram.</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Words are the only jewels I possess</a:t>
            </a:r>
            <a:r>
              <a:rPr lang="en-US" smtClean="0"/>
              <a:t/>
            </a:r>
            <a:br>
              <a:rPr lang="en-US" smtClean="0"/>
            </a:br>
            <a:r>
              <a:rPr lang="en-US" sz="1200" b="0" i="0" kern="1200" smtClean="0">
                <a:solidFill>
                  <a:schemeClr val="tx1"/>
                </a:solidFill>
                <a:latin typeface="+mn-lt"/>
                <a:ea typeface="MS PGothic" pitchFamily="34" charset="-128"/>
                <a:cs typeface="ＭＳ Ｐゴシック" charset="0"/>
              </a:rPr>
              <a:t>Words are the only clothes I wear</a:t>
            </a:r>
            <a:r>
              <a:rPr lang="en-US" smtClean="0"/>
              <a:t/>
            </a:r>
            <a:br>
              <a:rPr lang="en-US" smtClean="0"/>
            </a:br>
            <a:r>
              <a:rPr lang="en-US" sz="1200" b="0" i="0" kern="1200" smtClean="0">
                <a:solidFill>
                  <a:schemeClr val="tx1"/>
                </a:solidFill>
                <a:latin typeface="+mn-lt"/>
                <a:ea typeface="MS PGothic" pitchFamily="34" charset="-128"/>
                <a:cs typeface="ＭＳ Ｐゴシック" charset="0"/>
              </a:rPr>
              <a:t>Words are the only food that sustains my life</a:t>
            </a:r>
            <a:r>
              <a:rPr lang="en-US" smtClean="0"/>
              <a:t/>
            </a:r>
            <a:br>
              <a:rPr lang="en-US" smtClean="0"/>
            </a:br>
            <a:r>
              <a:rPr lang="en-US" sz="1200" b="0" i="0" kern="1200" smtClean="0">
                <a:solidFill>
                  <a:schemeClr val="tx1"/>
                </a:solidFill>
                <a:latin typeface="+mn-lt"/>
                <a:ea typeface="MS PGothic" pitchFamily="34" charset="-128"/>
                <a:cs typeface="ＭＳ Ｐゴシック" charset="0"/>
              </a:rPr>
              <a:t>Words are the only wealth I distribute among people</a:t>
            </a:r>
            <a:r>
              <a:rPr lang="en-US" smtClean="0"/>
              <a:t/>
            </a:r>
            <a:br>
              <a:rPr lang="en-US" smtClean="0"/>
            </a:br>
            <a:r>
              <a:rPr lang="en-US" sz="1200" b="0" i="0" kern="1200" smtClean="0">
                <a:solidFill>
                  <a:schemeClr val="tx1"/>
                </a:solidFill>
                <a:latin typeface="+mn-lt"/>
                <a:ea typeface="MS PGothic" pitchFamily="34" charset="-128"/>
                <a:cs typeface="ＭＳ Ｐゴシック" charset="0"/>
              </a:rPr>
              <a:t>Says Tuka, witness the Word, He is God</a:t>
            </a:r>
            <a:r>
              <a:rPr lang="en-US" smtClean="0"/>
              <a:t/>
            </a:r>
            <a:br>
              <a:rPr lang="en-US" smtClean="0"/>
            </a:br>
            <a:r>
              <a:rPr lang="en-US" sz="1200" b="0" i="0" kern="1200" smtClean="0">
                <a:solidFill>
                  <a:schemeClr val="tx1"/>
                </a:solidFill>
                <a:latin typeface="+mn-lt"/>
                <a:ea typeface="MS PGothic" pitchFamily="34" charset="-128"/>
                <a:cs typeface="ＭＳ Ｐゴシック" charset="0"/>
              </a:rPr>
              <a:t>I worship Him with my words</a:t>
            </a:r>
            <a:r>
              <a:rPr lang="en-US" smtClean="0"/>
              <a:t/>
            </a:r>
            <a:br>
              <a:rPr lang="en-US" smtClean="0"/>
            </a:br>
            <a:r>
              <a:rPr lang="en-US" sz="1200" b="0" i="0" kern="1200" smtClean="0">
                <a:solidFill>
                  <a:schemeClr val="tx1"/>
                </a:solidFill>
                <a:latin typeface="+mn-lt"/>
                <a:ea typeface="MS PGothic" pitchFamily="34" charset="-128"/>
                <a:cs typeface="ＭＳ Ｐゴシック" charset="0"/>
              </a:rPr>
              <a:t>- Sri Tukarama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rPr>
              <a:t>What are those words?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Tukkaram has</a:t>
            </a:r>
            <a:r>
              <a:rPr lang="en-US" baseline="0" smtClean="0"/>
              <a:t> written and also said,</a:t>
            </a:r>
          </a:p>
          <a:p>
            <a:r>
              <a:rPr lang="en-US" baseline="0" smtClean="0"/>
              <a:t>“I was initiated by a sanyasi called Caitanya. When I got initiation, I was dead. He gave me the mantra thyat has Rama, Krishna and Hare”</a:t>
            </a:r>
          </a:p>
          <a:p>
            <a:r>
              <a:rPr lang="en-US" baseline="0" smtClean="0"/>
              <a:t>Who is this?</a:t>
            </a:r>
          </a:p>
          <a:p>
            <a:r>
              <a:rPr lang="en-US" baseline="0" smtClean="0"/>
              <a:t>Later when Lord Caitanya came He went to visit this place to honor His devotee.</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As</a:t>
            </a:r>
            <a:r>
              <a:rPr lang="en-US" baseline="0" smtClean="0"/>
              <a:t> per the instructions from Caitanya, Tukkaram distributed the namas of the Lord..</a:t>
            </a:r>
          </a:p>
          <a:p>
            <a:r>
              <a:rPr lang="en-US" baseline="0" smtClean="0"/>
              <a:t>People gathered and sang the glories of the Lord.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C:\GokulBhajan\SlokaAudio\OS-27-Acharyam%20Etad%20Dhi%20Manusya%20Loke.mp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GokulBhajan\Clips%20-%20Videos\Vitala%20Panduranga.wmv"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file:///C:\GokulBhajan\Pilgrimage%202015%20Edited\04-Pandalpur\Videos\House%20of%20Saint%20Thukkaram.mp4"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file:///C:\GokulBhajan\Pilgrimage%202015%20Edited\04-Pandalpur\Videos\Gauda%20Kumbha%20Mandir.mp4" TargetMode="External"/><Relationship Id="rId5" Type="http://schemas.openxmlformats.org/officeDocument/2006/relationships/image" Target="../media/image34.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file:///C:\GokulBhajan\Clips%20-%20Videos\Rangamma%20-%20Vital%20Das.wmv"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file:///C:\GokulBhajan\Clips%20-%20Audios\01-Tukaram-Slokam-Rama%20Krishna%20-%20seg.mp3"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343</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May 15 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69634" name="Picture 2" descr="https://poemsoftukaram.files.wordpress.com/2015/01/dindi.png"/>
          <p:cNvPicPr>
            <a:picLocks noChangeAspect="1" noChangeArrowheads="1"/>
          </p:cNvPicPr>
          <p:nvPr/>
        </p:nvPicPr>
        <p:blipFill>
          <a:blip r:embed="rId3" cstate="print"/>
          <a:srcRect t="4516" b="8479"/>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sp>
        <p:nvSpPr>
          <p:cNvPr id="92161" name="Rectangle 1"/>
          <p:cNvSpPr>
            <a:spLocks noChangeArrowheads="1"/>
          </p:cNvSpPr>
          <p:nvPr/>
        </p:nvSpPr>
        <p:spPr bwMode="auto">
          <a:xfrm>
            <a:off x="228600" y="145020"/>
            <a:ext cx="86868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Unicode MS"/>
                <a:cs typeface="Arial" pitchFamily="34" charset="0"/>
              </a:rPr>
              <a:t>Aacharyam etad dhi manusya loke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Unicode MS"/>
                <a:cs typeface="Arial" pitchFamily="34" charset="0"/>
              </a:rPr>
              <a:t>Sudhaam parityajya visham pibanti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Unicode MS"/>
                <a:cs typeface="Arial" pitchFamily="34" charset="0"/>
              </a:rPr>
              <a:t>Naamaani naaraayana gocaraani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Unicode MS"/>
                <a:cs typeface="Arial" pitchFamily="34" charset="0"/>
              </a:rPr>
              <a:t>Tyaktvaanya vaacah kuhakaah pathanti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FF00"/>
                </a:solidFill>
                <a:effectLst/>
                <a:latin typeface="Arial Unicode MS"/>
                <a:cs typeface="Arial" pitchFamily="34" charset="0"/>
              </a:rPr>
              <a:t>			</a:t>
            </a:r>
            <a:r>
              <a:rPr kumimoji="0" lang="en-US" sz="2400" b="0" i="0" u="none" strike="noStrike" cap="none" normalizeH="0" baseline="0" smtClean="0">
                <a:ln>
                  <a:noFill/>
                </a:ln>
                <a:solidFill>
                  <a:srgbClr val="FFC000"/>
                </a:solidFill>
                <a:effectLst/>
                <a:latin typeface="Arial Unicode MS"/>
                <a:cs typeface="Arial" pitchFamily="34" charset="0"/>
              </a:rPr>
              <a:t>--- Mukunda-Maalaa Stotra - 38 </a:t>
            </a:r>
          </a:p>
          <a:p>
            <a:pPr marL="0" marR="0" lvl="0" indent="0" algn="l" defTabSz="914400" rtl="0" eaLnBrk="1" fontAlgn="base" latinLnBrk="0" hangingPunct="1">
              <a:lnSpc>
                <a:spcPct val="100000"/>
              </a:lnSpc>
              <a:spcBef>
                <a:spcPct val="0"/>
              </a:spcBef>
              <a:spcAft>
                <a:spcPct val="0"/>
              </a:spcAft>
              <a:buClrTx/>
              <a:buSzTx/>
              <a:buFontTx/>
              <a:buNone/>
              <a:tabLst/>
            </a:pPr>
            <a:endParaRPr lang="en-US" sz="24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Unicode MS"/>
                <a:cs typeface="Arial" pitchFamily="34" charset="0"/>
              </a:rPr>
              <a:t>[ The greatest wonder in human society is that people are so ignorant that they reject the life giving nectar of Lord Narayana's names and instead drink poison by speaking everything else. ]</a:t>
            </a:r>
            <a:r>
              <a:rPr kumimoji="0" lang="en-US" sz="1800" b="0" i="0" u="none" strike="noStrike" cap="none" normalizeH="0" baseline="0" smtClean="0">
                <a:ln>
                  <a:noFill/>
                </a:ln>
                <a:solidFill>
                  <a:schemeClr val="bg1"/>
                </a:solidFill>
                <a:effectLst/>
                <a:latin typeface="Arial" pitchFamily="34" charset="0"/>
                <a:cs typeface="Arial" pitchFamily="34" charset="0"/>
              </a:rPr>
              <a:t> </a:t>
            </a:r>
            <a:endParaRPr kumimoji="0" lang="en-US" sz="5400" b="0" i="0" u="none" strike="noStrike" cap="none" normalizeH="0" baseline="0" smtClean="0">
              <a:ln>
                <a:noFill/>
              </a:ln>
              <a:solidFill>
                <a:schemeClr val="bg1"/>
              </a:solidFill>
              <a:effectLst/>
              <a:latin typeface="Arial" pitchFamily="34" charset="0"/>
              <a:cs typeface="Arial" pitchFamily="34" charset="0"/>
            </a:endParaRPr>
          </a:p>
        </p:txBody>
      </p:sp>
      <p:pic>
        <p:nvPicPr>
          <p:cNvPr id="4" name="OS-27-Acharyam Etad Dhi Manusya Loke.mp3">
            <a:hlinkClick r:id="" action="ppaction://media"/>
          </p:cNvPr>
          <p:cNvPicPr>
            <a:picLocks noRot="1" noChangeAspect="1"/>
          </p:cNvPicPr>
          <p:nvPr>
            <a:audioFile r:link="rId1"/>
          </p:nvPr>
        </p:nvPicPr>
        <p:blipFill>
          <a:blip r:embed="rId3" cstate="print"/>
          <a:stretch>
            <a:fillRect/>
          </a:stretch>
        </p:blipFill>
        <p:spPr>
          <a:xfrm>
            <a:off x="8382000" y="1885950"/>
            <a:ext cx="457200" cy="457200"/>
          </a:xfrm>
          <a:prstGeom prst="rect">
            <a:avLst/>
          </a:prstGeom>
        </p:spPr>
      </p:pic>
      <p:sp>
        <p:nvSpPr>
          <p:cNvPr id="5" name="TextBox 4"/>
          <p:cNvSpPr txBox="1"/>
          <p:nvPr/>
        </p:nvSpPr>
        <p:spPr>
          <a:xfrm>
            <a:off x="7924800" y="209550"/>
            <a:ext cx="1057341" cy="461665"/>
          </a:xfrm>
          <a:prstGeom prst="rect">
            <a:avLst/>
          </a:prstGeom>
          <a:noFill/>
        </p:spPr>
        <p:txBody>
          <a:bodyPr wrap="none" rtlCol="0">
            <a:spAutoFit/>
          </a:bodyPr>
          <a:lstStyle/>
          <a:p>
            <a:r>
              <a:rPr lang="en-US" sz="2400" b="1" smtClean="0">
                <a:solidFill>
                  <a:srgbClr val="FF66CC"/>
                </a:solidFill>
              </a:rPr>
              <a:t>OV-27</a:t>
            </a:r>
            <a:endParaRPr lang="en-US" sz="2400" b="1">
              <a:solidFill>
                <a:srgbClr val="FF66CC"/>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oemsoftukaram.files.wordpress.com/2015/01/dindi.png"/>
          <p:cNvPicPr>
            <a:picLocks noChangeAspect="1" noChangeArrowheads="1"/>
          </p:cNvPicPr>
          <p:nvPr/>
        </p:nvPicPr>
        <p:blipFill>
          <a:blip r:embed="rId3" cstate="print"/>
          <a:srcRect t="4516" b="8479"/>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1026" name="Picture 2" descr="http://i.ytimg.com/vi/mUn2p3uM2_0/hqdefault.jpg"/>
          <p:cNvPicPr>
            <a:picLocks noChangeAspect="1" noChangeArrowheads="1"/>
          </p:cNvPicPr>
          <p:nvPr/>
        </p:nvPicPr>
        <p:blipFill>
          <a:blip r:embed="rId4" cstate="print"/>
          <a:srcRect l="15068" r="13699"/>
          <a:stretch>
            <a:fillRect/>
          </a:stretch>
        </p:blipFill>
        <p:spPr bwMode="auto">
          <a:xfrm>
            <a:off x="5181600" y="971549"/>
            <a:ext cx="3962400" cy="417195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4" name="Vitala Panduranga.wmv">
            <a:hlinkClick r:id="" action="ppaction://media"/>
          </p:cNvPr>
          <p:cNvPicPr>
            <a:picLocks noRot="1" noChangeAspect="1"/>
          </p:cNvPicPr>
          <p:nvPr>
            <a:videoFile r:link="rId1"/>
          </p:nvPr>
        </p:nvPicPr>
        <p:blipFill>
          <a:blip r:embed="rId4" cstate="print"/>
          <a:stretch>
            <a:fillRect/>
          </a:stretch>
        </p:blipFill>
        <p:spPr>
          <a:xfrm>
            <a:off x="381000" y="-476250"/>
            <a:ext cx="8331200" cy="6248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14</a:t>
            </a:fld>
            <a:endParaRPr lang="en-US"/>
          </a:p>
        </p:txBody>
      </p:sp>
      <p:pic>
        <p:nvPicPr>
          <p:cNvPr id="71682" name="Picture 2" descr="https://encrypted-tbn0.gstatic.com/images?q=tbn:ANd9GcRxUZkIty7NmNMaHVXg7szClyJFUcqnSH3acL7PZ6B8QhizSH7zcA"/>
          <p:cNvPicPr>
            <a:picLocks noChangeAspect="1" noChangeArrowheads="1"/>
          </p:cNvPicPr>
          <p:nvPr/>
        </p:nvPicPr>
        <p:blipFill>
          <a:blip r:embed="rId3" cstate="print"/>
          <a:srcRect t="10346"/>
          <a:stretch>
            <a:fillRect/>
          </a:stretch>
        </p:blipFill>
        <p:spPr bwMode="auto">
          <a:xfrm>
            <a:off x="0" y="0"/>
            <a:ext cx="9144000" cy="5143500"/>
          </a:xfrm>
          <a:prstGeom prst="rect">
            <a:avLst/>
          </a:prstGeom>
          <a:noFill/>
        </p:spPr>
      </p:pic>
      <p:pic>
        <p:nvPicPr>
          <p:cNvPr id="71684" name="Picture 4" descr="https://www.himalayanacademy.com/media/art/painting/manivelu-pillar-art-02k-atharva-veda/manivelu-pillar-art-02k-atharva-veda_med.jpg"/>
          <p:cNvPicPr>
            <a:picLocks noChangeAspect="1" noChangeArrowheads="1"/>
          </p:cNvPicPr>
          <p:nvPr/>
        </p:nvPicPr>
        <p:blipFill>
          <a:blip r:embed="rId4" cstate="print"/>
          <a:srcRect/>
          <a:stretch>
            <a:fillRect/>
          </a:stretch>
        </p:blipFill>
        <p:spPr bwMode="auto">
          <a:xfrm>
            <a:off x="3352800" y="1398321"/>
            <a:ext cx="3962400" cy="3745179"/>
          </a:xfrm>
          <a:prstGeom prst="rect">
            <a:avLst/>
          </a:prstGeom>
          <a:noFill/>
          <a:effectLst>
            <a:softEdge rad="635000"/>
          </a:effectLst>
        </p:spPr>
      </p:pic>
      <p:pic>
        <p:nvPicPr>
          <p:cNvPr id="58370" name="Picture 2" descr="http://www.freeindia.org/biographies/tukaram/tukaram.jpg"/>
          <p:cNvPicPr>
            <a:picLocks noChangeAspect="1" noChangeArrowheads="1"/>
          </p:cNvPicPr>
          <p:nvPr/>
        </p:nvPicPr>
        <p:blipFill>
          <a:blip r:embed="rId5" cstate="print"/>
          <a:srcRect/>
          <a:stretch>
            <a:fillRect/>
          </a:stretch>
        </p:blipFill>
        <p:spPr bwMode="auto">
          <a:xfrm>
            <a:off x="7086600" y="2196412"/>
            <a:ext cx="2057400" cy="2947088"/>
          </a:xfrm>
          <a:prstGeom prst="rect">
            <a:avLst/>
          </a:prstGeom>
          <a:noFill/>
          <a:effectLst>
            <a:softEdge rad="635000"/>
          </a:effectLst>
        </p:spPr>
      </p:pic>
      <p:pic>
        <p:nvPicPr>
          <p:cNvPr id="58372" name="Picture 4" descr="http://4.bp.blogspot.com/_cYJEMHErw2s/TGtsxz6fBuI/AAAAAAAAAo8/eCoY0BlB8tM/s1600/Mascot_pandit_(12-07-10)_-j.jpg"/>
          <p:cNvPicPr>
            <a:picLocks noChangeAspect="1" noChangeArrowheads="1"/>
          </p:cNvPicPr>
          <p:nvPr/>
        </p:nvPicPr>
        <p:blipFill>
          <a:blip r:embed="rId6" cstate="print"/>
          <a:srcRect/>
          <a:stretch>
            <a:fillRect/>
          </a:stretch>
        </p:blipFill>
        <p:spPr bwMode="auto">
          <a:xfrm>
            <a:off x="0" y="0"/>
            <a:ext cx="2423319" cy="32766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15</a:t>
            </a:fld>
            <a:endParaRPr lang="en-US"/>
          </a:p>
        </p:txBody>
      </p:sp>
      <p:pic>
        <p:nvPicPr>
          <p:cNvPr id="65538" name="Picture 2" descr="http://blessingsonthenet.com/img/uploads/city/aim_bn_1314120710.jpg"/>
          <p:cNvPicPr>
            <a:picLocks noChangeAspect="1" noChangeArrowheads="1"/>
          </p:cNvPicPr>
          <p:nvPr/>
        </p:nvPicPr>
        <p:blipFill>
          <a:blip r:embed="rId3" cstate="print"/>
          <a:srcRect r="24211"/>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pic>
        <p:nvPicPr>
          <p:cNvPr id="79874" name="Picture 2" descr="https://indiansaints.files.wordpress.com/2009/09/shivaji.jpg?w=500&amp;h=722"/>
          <p:cNvPicPr>
            <a:picLocks noChangeAspect="1" noChangeArrowheads="1"/>
          </p:cNvPicPr>
          <p:nvPr/>
        </p:nvPicPr>
        <p:blipFill>
          <a:blip r:embed="rId3" cstate="print"/>
          <a:srcRect/>
          <a:stretch>
            <a:fillRect/>
          </a:stretch>
        </p:blipFill>
        <p:spPr bwMode="auto">
          <a:xfrm>
            <a:off x="0" y="0"/>
            <a:ext cx="3557054" cy="5143500"/>
          </a:xfrm>
          <a:prstGeom prst="rect">
            <a:avLst/>
          </a:prstGeom>
          <a:noFill/>
        </p:spPr>
      </p:pic>
      <p:pic>
        <p:nvPicPr>
          <p:cNvPr id="79876" name="Picture 4" descr="http://www.indiaart.com/old-masters/Dattoba-Dalvi/Paintings-by-Dattoba-Dalvi/Figurative-Paintings-by-Dattoba-Dalvi/images/Sant-Tukaram-&amp;-Shivaji-Maharaj-Painting-by-Dattoba-Dalvi.jpg"/>
          <p:cNvPicPr>
            <a:picLocks noChangeAspect="1" noChangeArrowheads="1"/>
          </p:cNvPicPr>
          <p:nvPr/>
        </p:nvPicPr>
        <p:blipFill>
          <a:blip r:embed="rId4" cstate="print"/>
          <a:srcRect/>
          <a:stretch>
            <a:fillRect/>
          </a:stretch>
        </p:blipFill>
        <p:spPr bwMode="auto">
          <a:xfrm>
            <a:off x="3581400" y="0"/>
            <a:ext cx="5562600" cy="36385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87042" name="Picture 2" descr="http://hindupad.com/hp-content/uploads/2013/07/Pandharpur-Vitthala.jpg"/>
          <p:cNvPicPr>
            <a:picLocks noChangeAspect="1" noChangeArrowheads="1"/>
          </p:cNvPicPr>
          <p:nvPr/>
        </p:nvPicPr>
        <p:blipFill>
          <a:blip r:embed="rId3" cstate="print"/>
          <a:srcRect/>
          <a:stretch>
            <a:fillRect/>
          </a:stretch>
        </p:blipFill>
        <p:spPr bwMode="auto">
          <a:xfrm>
            <a:off x="0" y="1"/>
            <a:ext cx="9152135" cy="51435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18</a:t>
            </a:fld>
            <a:endParaRPr lang="en-US"/>
          </a:p>
        </p:txBody>
      </p:sp>
      <p:pic>
        <p:nvPicPr>
          <p:cNvPr id="84998" name="Picture 6" descr="http://img.photobucket.com/albums/v125/AdmiralPrice/Zamindari%20Units/Empire2010-06-1523-12-00-74.jpg"/>
          <p:cNvPicPr>
            <a:picLocks noChangeAspect="1" noChangeArrowheads="1"/>
          </p:cNvPicPr>
          <p:nvPr/>
        </p:nvPicPr>
        <p:blipFill>
          <a:blip r:embed="rId3" cstate="print"/>
          <a:srcRect l="5833" b="21111"/>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19</a:t>
            </a:fld>
            <a:endParaRPr lang="en-US"/>
          </a:p>
        </p:txBody>
      </p:sp>
      <p:pic>
        <p:nvPicPr>
          <p:cNvPr id="84996" name="Picture 4" descr="http://i.ytimg.com/vi/B8CPd_UhyGc/hqdefault.jpg"/>
          <p:cNvPicPr>
            <a:picLocks noChangeAspect="1" noChangeArrowheads="1"/>
          </p:cNvPicPr>
          <p:nvPr/>
        </p:nvPicPr>
        <p:blipFill>
          <a:blip r:embed="rId3" cstate="print"/>
          <a:srcRect t="21667" b="20555"/>
          <a:stretch>
            <a:fillRect/>
          </a:stretch>
        </p:blipFill>
        <p:spPr bwMode="auto">
          <a:xfrm>
            <a:off x="-2" y="0"/>
            <a:ext cx="9144001" cy="5143500"/>
          </a:xfrm>
          <a:prstGeom prst="rect">
            <a:avLst/>
          </a:prstGeom>
          <a:noFill/>
        </p:spPr>
      </p:pic>
      <p:pic>
        <p:nvPicPr>
          <p:cNvPr id="5" name="Picture 2" descr="http://hindupad.com/hp-content/uploads/2013/07/Pandharpur-Vitthala.jpg"/>
          <p:cNvPicPr>
            <a:picLocks noChangeAspect="1" noChangeArrowheads="1"/>
          </p:cNvPicPr>
          <p:nvPr/>
        </p:nvPicPr>
        <p:blipFill>
          <a:blip r:embed="rId4" cstate="print"/>
          <a:srcRect/>
          <a:stretch>
            <a:fillRect/>
          </a:stretch>
        </p:blipFill>
        <p:spPr bwMode="auto">
          <a:xfrm>
            <a:off x="0" y="1"/>
            <a:ext cx="4033717" cy="2266949"/>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C:\GokulBhajan\Pilgrimage 2015 Edited\04-Pandalpur\Pics\IMG_20150312_115724258.jpg"/>
          <p:cNvPicPr>
            <a:picLocks noChangeAspect="1" noChangeArrowheads="1"/>
          </p:cNvPicPr>
          <p:nvPr/>
        </p:nvPicPr>
        <p:blipFill>
          <a:blip r:embed="rId2" cstate="print"/>
          <a:srcRect/>
          <a:stretch>
            <a:fillRect/>
          </a:stretch>
        </p:blipFill>
        <p:spPr bwMode="auto">
          <a:xfrm>
            <a:off x="-1" y="0"/>
            <a:ext cx="9156561" cy="5143500"/>
          </a:xfrm>
          <a:prstGeom prst="rect">
            <a:avLst/>
          </a:prstGeom>
          <a:noFill/>
        </p:spPr>
      </p:pic>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2</a:t>
            </a:fld>
            <a:endParaRPr lang="en-US"/>
          </a:p>
        </p:txBody>
      </p:sp>
      <p:sp>
        <p:nvSpPr>
          <p:cNvPr id="3" name="Title 2"/>
          <p:cNvSpPr>
            <a:spLocks noGrp="1"/>
          </p:cNvSpPr>
          <p:nvPr>
            <p:ph type="ctrTitle"/>
          </p:nvPr>
        </p:nvSpPr>
        <p:spPr>
          <a:xfrm>
            <a:off x="0" y="3714750"/>
            <a:ext cx="9144000" cy="1417721"/>
          </a:xfrm>
        </p:spPr>
        <p:style>
          <a:lnRef idx="3">
            <a:schemeClr val="lt1"/>
          </a:lnRef>
          <a:fillRef idx="1">
            <a:schemeClr val="dk1"/>
          </a:fillRef>
          <a:effectRef idx="1">
            <a:schemeClr val="dk1"/>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Pilgrimage Memories -6</a:t>
            </a:r>
            <a:b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Vitala Panduranga</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4" name="Picture 2" descr="http://1.bp.blogspot.com/-Klpln4i__s8/U7tWFqbtXHI/AAAAAAAADkc/D2IVrWNyiTM/s1600/IMG_3747.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69634" name="Picture 2" descr="http://upload.wikimedia.org/wikipedia/commons/thumb/4/47/Tukaram_print.jpg/420px-Tukaram_print.jpg"/>
          <p:cNvPicPr>
            <a:picLocks noChangeAspect="1" noChangeArrowheads="1"/>
          </p:cNvPicPr>
          <p:nvPr/>
        </p:nvPicPr>
        <p:blipFill>
          <a:blip r:embed="rId4" cstate="print"/>
          <a:srcRect/>
          <a:stretch>
            <a:fillRect/>
          </a:stretch>
        </p:blipFill>
        <p:spPr bwMode="auto">
          <a:xfrm>
            <a:off x="2438400" y="0"/>
            <a:ext cx="4953000" cy="5143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21506" name="Picture 2" descr="C:\GokulBhajan\Pilgrimage 2015 Edited\04-Pandalpur\Pics\IMG_20150312_120850352.jpg"/>
          <p:cNvPicPr>
            <a:picLocks noChangeAspect="1" noChangeArrowheads="1"/>
          </p:cNvPicPr>
          <p:nvPr/>
        </p:nvPicPr>
        <p:blipFill>
          <a:blip r:embed="rId4" cstate="print"/>
          <a:srcRect l="25207" b="20354"/>
          <a:stretch>
            <a:fillRect/>
          </a:stretch>
        </p:blipFill>
        <p:spPr bwMode="auto">
          <a:xfrm>
            <a:off x="0" y="0"/>
            <a:ext cx="2713214" cy="5143500"/>
          </a:xfrm>
          <a:prstGeom prst="rect">
            <a:avLst/>
          </a:prstGeom>
          <a:noFill/>
        </p:spPr>
      </p:pic>
      <p:pic>
        <p:nvPicPr>
          <p:cNvPr id="5" name="House of Saint Thukkaram.mp4">
            <a:hlinkClick r:id="" action="ppaction://media"/>
          </p:cNvPr>
          <p:cNvPicPr>
            <a:picLocks noRot="1" noChangeAspect="1"/>
          </p:cNvPicPr>
          <p:nvPr>
            <a:videoFile r:link="rId1"/>
          </p:nvPr>
        </p:nvPicPr>
        <p:blipFill>
          <a:blip r:embed="rId5" cstate="print"/>
          <a:stretch>
            <a:fillRect/>
          </a:stretch>
        </p:blipFill>
        <p:spPr>
          <a:xfrm>
            <a:off x="2286000" y="0"/>
            <a:ext cx="6858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62466" name="Picture 2" descr="C:\GokulBhajan\Pilgrimage 2015 Edited\04-Pandalpur\Pics\IMG_20150311_210743060.jpg"/>
          <p:cNvPicPr>
            <a:picLocks noChangeAspect="1" noChangeArrowheads="1"/>
          </p:cNvPicPr>
          <p:nvPr/>
        </p:nvPicPr>
        <p:blipFill>
          <a:blip r:embed="rId3" cstate="print"/>
          <a:srcRect/>
          <a:stretch>
            <a:fillRect/>
          </a:stretch>
        </p:blipFill>
        <p:spPr bwMode="auto">
          <a:xfrm>
            <a:off x="1" y="-1"/>
            <a:ext cx="9144000" cy="51435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32769" name="Picture 1" descr="C:\GokulBhajan\Pilgrimage 2015 Edited\04-Pandalpur\Pics\IMG_20150311_211250954.jpg"/>
          <p:cNvPicPr>
            <a:picLocks noChangeAspect="1" noChangeArrowheads="1"/>
          </p:cNvPicPr>
          <p:nvPr/>
        </p:nvPicPr>
        <p:blipFill>
          <a:blip r:embed="rId4" cstate="print"/>
          <a:srcRect/>
          <a:stretch>
            <a:fillRect/>
          </a:stretch>
        </p:blipFill>
        <p:spPr bwMode="auto">
          <a:xfrm>
            <a:off x="0" y="0"/>
            <a:ext cx="2971800" cy="5143500"/>
          </a:xfrm>
          <a:prstGeom prst="rect">
            <a:avLst/>
          </a:prstGeom>
          <a:noFill/>
        </p:spPr>
      </p:pic>
      <p:pic>
        <p:nvPicPr>
          <p:cNvPr id="5" name="Gauda Kumbha Mandir.mp4">
            <a:hlinkClick r:id="" action="ppaction://media"/>
          </p:cNvPr>
          <p:cNvPicPr>
            <a:picLocks noRot="1" noChangeAspect="1"/>
          </p:cNvPicPr>
          <p:nvPr>
            <a:videoFile r:link="rId1"/>
          </p:nvPr>
        </p:nvPicPr>
        <p:blipFill>
          <a:blip r:embed="rId5" cstate="print"/>
          <a:stretch>
            <a:fillRect/>
          </a:stretch>
        </p:blipFill>
        <p:spPr>
          <a:xfrm>
            <a:off x="2971800" y="228600"/>
            <a:ext cx="6172200" cy="46291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31745" name="Picture 1" descr="C:\GokulBhajan\Pilgrimage 2015 Edited\04-Pandalpur\Pics\IMG_20150311_211432852.jpg"/>
          <p:cNvPicPr>
            <a:picLocks noChangeAspect="1" noChangeArrowheads="1"/>
          </p:cNvPicPr>
          <p:nvPr/>
        </p:nvPicPr>
        <p:blipFill>
          <a:blip r:embed="rId3" cstate="print"/>
          <a:srcRect/>
          <a:stretch>
            <a:fillRect/>
          </a:stretch>
        </p:blipFill>
        <p:spPr bwMode="auto">
          <a:xfrm>
            <a:off x="0" y="0"/>
            <a:ext cx="9156560" cy="5143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pic>
        <p:nvPicPr>
          <p:cNvPr id="19458" name="Picture 2" descr="C:\GokulBhajan\Pilgrimage 2015 Edited\04-Pandalpur\Pics\IMG_20150312_121403696_HDR.jpg"/>
          <p:cNvPicPr>
            <a:picLocks noChangeAspect="1" noChangeArrowheads="1"/>
          </p:cNvPicPr>
          <p:nvPr/>
        </p:nvPicPr>
        <p:blipFill>
          <a:blip r:embed="rId3" cstate="print"/>
          <a:srcRect/>
          <a:stretch>
            <a:fillRect/>
          </a:stretch>
        </p:blipFill>
        <p:spPr bwMode="auto">
          <a:xfrm>
            <a:off x="0" y="0"/>
            <a:ext cx="9156559" cy="5143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pic>
        <p:nvPicPr>
          <p:cNvPr id="34818" name="Picture 2" descr="http://upload.wikimedia.org/wikipedia/commons/2/2e/Pandharpur_Vithoba_temple.jpg"/>
          <p:cNvPicPr>
            <a:picLocks noChangeAspect="1" noChangeArrowheads="1"/>
          </p:cNvPicPr>
          <p:nvPr/>
        </p:nvPicPr>
        <p:blipFill>
          <a:blip r:embed="rId3" cstate="print"/>
          <a:srcRect/>
          <a:stretch>
            <a:fillRect/>
          </a:stretch>
        </p:blipFill>
        <p:spPr bwMode="auto">
          <a:xfrm>
            <a:off x="0" y="0"/>
            <a:ext cx="6858000" cy="5143500"/>
          </a:xfrm>
          <a:prstGeom prst="rect">
            <a:avLst/>
          </a:prstGeom>
          <a:noFill/>
        </p:spPr>
      </p:pic>
      <p:pic>
        <p:nvPicPr>
          <p:cNvPr id="34820" name="Picture 4" descr="File:Namadevchi Payari.jpg"/>
          <p:cNvPicPr>
            <a:picLocks noChangeAspect="1" noChangeArrowheads="1"/>
          </p:cNvPicPr>
          <p:nvPr/>
        </p:nvPicPr>
        <p:blipFill>
          <a:blip r:embed="rId4" cstate="print"/>
          <a:srcRect/>
          <a:stretch>
            <a:fillRect/>
          </a:stretch>
        </p:blipFill>
        <p:spPr bwMode="auto">
          <a:xfrm>
            <a:off x="5638800" y="0"/>
            <a:ext cx="3505200" cy="266442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sp>
        <p:nvSpPr>
          <p:cNvPr id="3" name="Rectangle 2"/>
          <p:cNvSpPr/>
          <p:nvPr/>
        </p:nvSpPr>
        <p:spPr>
          <a:xfrm>
            <a:off x="4800600" y="285750"/>
            <a:ext cx="3404073" cy="400110"/>
          </a:xfrm>
          <a:prstGeom prst="rect">
            <a:avLst/>
          </a:prstGeom>
        </p:spPr>
        <p:txBody>
          <a:bodyPr wrap="none">
            <a:spAutoFit/>
          </a:bodyPr>
          <a:lstStyle/>
          <a:p>
            <a:r>
              <a:rPr lang="en-US" sz="2000" b="1" u="sng" smtClean="0">
                <a:solidFill>
                  <a:srgbClr val="FFC000"/>
                </a:solidFill>
                <a:cs typeface="ＭＳ Ｐゴシック" charset="0"/>
              </a:rPr>
              <a:t>Taak Pithe Vithoba Temple</a:t>
            </a:r>
            <a:endParaRPr lang="en-US" sz="2000" u="sng" smtClean="0">
              <a:solidFill>
                <a:srgbClr val="FFC000"/>
              </a:solidFill>
              <a:cs typeface="ＭＳ Ｐゴシック" charset="0"/>
            </a:endParaRPr>
          </a:p>
        </p:txBody>
      </p:sp>
      <p:pic>
        <p:nvPicPr>
          <p:cNvPr id="15364" name="Picture 4" descr="http://www.hindupedia.com/eng/images/thumb/5/5a/Hatti_Darwaja.jpg/180px-Hatti_Darwaja.jpg"/>
          <p:cNvPicPr>
            <a:picLocks noChangeAspect="1" noChangeArrowheads="1"/>
          </p:cNvPicPr>
          <p:nvPr/>
        </p:nvPicPr>
        <p:blipFill>
          <a:blip r:embed="rId3" cstate="print"/>
          <a:srcRect/>
          <a:stretch>
            <a:fillRect/>
          </a:stretch>
        </p:blipFill>
        <p:spPr bwMode="auto">
          <a:xfrm>
            <a:off x="0" y="0"/>
            <a:ext cx="3602450" cy="5143500"/>
          </a:xfrm>
          <a:prstGeom prst="rect">
            <a:avLst/>
          </a:prstGeom>
          <a:noFill/>
        </p:spPr>
      </p:pic>
      <p:sp>
        <p:nvSpPr>
          <p:cNvPr id="6" name="TextBox 5"/>
          <p:cNvSpPr txBox="1"/>
          <p:nvPr/>
        </p:nvSpPr>
        <p:spPr>
          <a:xfrm>
            <a:off x="4419600" y="1276350"/>
            <a:ext cx="3510898" cy="584775"/>
          </a:xfrm>
          <a:prstGeom prst="rect">
            <a:avLst/>
          </a:prstGeom>
          <a:noFill/>
        </p:spPr>
        <p:txBody>
          <a:bodyPr wrap="none" rtlCol="0">
            <a:spAutoFit/>
          </a:bodyPr>
          <a:lstStyle/>
          <a:p>
            <a:r>
              <a:rPr lang="en-US" sz="3200" smtClean="0">
                <a:solidFill>
                  <a:srgbClr val="FFFF00"/>
                </a:solidFill>
              </a:rPr>
              <a:t>Story of Rama Bai</a:t>
            </a:r>
            <a:endParaRPr lang="en-US" sz="320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29697" name="Picture 1" descr="C:\GokulBhajan\Pilgrimage 2015 Edited\04-Pandalpur\Pics\IMG_20150312_115629666_HDR.jpg"/>
          <p:cNvPicPr>
            <a:picLocks noChangeAspect="1" noChangeArrowheads="1"/>
          </p:cNvPicPr>
          <p:nvPr/>
        </p:nvPicPr>
        <p:blipFill>
          <a:blip r:embed="rId3" cstate="print"/>
          <a:srcRect/>
          <a:stretch>
            <a:fillRect/>
          </a:stretch>
        </p:blipFill>
        <p:spPr bwMode="auto">
          <a:xfrm>
            <a:off x="-12561" y="0"/>
            <a:ext cx="9156561" cy="5143500"/>
          </a:xfrm>
          <a:prstGeom prst="rect">
            <a:avLst/>
          </a:prstGeom>
          <a:noFill/>
        </p:spPr>
      </p:pic>
      <p:pic>
        <p:nvPicPr>
          <p:cNvPr id="29700" name="Picture 4"/>
          <p:cNvPicPr>
            <a:picLocks noChangeAspect="1" noChangeArrowheads="1"/>
          </p:cNvPicPr>
          <p:nvPr/>
        </p:nvPicPr>
        <p:blipFill>
          <a:blip r:embed="rId4" cstate="print"/>
          <a:srcRect/>
          <a:stretch>
            <a:fillRect/>
          </a:stretch>
        </p:blipFill>
        <p:spPr bwMode="auto">
          <a:xfrm>
            <a:off x="7048500" y="0"/>
            <a:ext cx="2095500" cy="2109470"/>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0" y="2733103"/>
            <a:ext cx="3006732" cy="2410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pic>
        <p:nvPicPr>
          <p:cNvPr id="70658" name="Picture 2"/>
          <p:cNvPicPr>
            <a:picLocks noChangeAspect="1" noChangeArrowheads="1"/>
          </p:cNvPicPr>
          <p:nvPr/>
        </p:nvPicPr>
        <p:blipFill>
          <a:blip r:embed="rId3" cstate="print"/>
          <a:srcRect t="20370"/>
          <a:stretch>
            <a:fillRect/>
          </a:stretch>
        </p:blipFill>
        <p:spPr bwMode="auto">
          <a:xfrm>
            <a:off x="0" y="-22564"/>
            <a:ext cx="9144000" cy="516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3</a:t>
            </a:fld>
            <a:endParaRPr lang="en-US"/>
          </a:p>
        </p:txBody>
      </p:sp>
      <p:sp>
        <p:nvSpPr>
          <p:cNvPr id="5" name="TextBox 4"/>
          <p:cNvSpPr txBox="1"/>
          <p:nvPr/>
        </p:nvSpPr>
        <p:spPr>
          <a:xfrm>
            <a:off x="1371600" y="209550"/>
            <a:ext cx="45719" cy="338554"/>
          </a:xfrm>
          <a:prstGeom prst="rect">
            <a:avLst/>
          </a:prstGeom>
          <a:noFill/>
        </p:spPr>
        <p:txBody>
          <a:bodyPr wrap="square" rtlCol="0">
            <a:spAutoFit/>
          </a:bodyPr>
          <a:lstStyle/>
          <a:p>
            <a:endParaRPr lang="en-US"/>
          </a:p>
        </p:txBody>
      </p:sp>
      <p:pic>
        <p:nvPicPr>
          <p:cNvPr id="6146" name="Picture 2" descr="http://i.infoplease.com/images/mindia.gif"/>
          <p:cNvPicPr>
            <a:picLocks noChangeAspect="1" noChangeArrowheads="1"/>
          </p:cNvPicPr>
          <p:nvPr/>
        </p:nvPicPr>
        <p:blipFill>
          <a:blip r:embed="rId3" cstate="print"/>
          <a:srcRect t="21852"/>
          <a:stretch>
            <a:fillRect/>
          </a:stretch>
        </p:blipFill>
        <p:spPr bwMode="auto">
          <a:xfrm>
            <a:off x="0" y="0"/>
            <a:ext cx="5994074" cy="5143500"/>
          </a:xfrm>
          <a:prstGeom prst="rect">
            <a:avLst/>
          </a:prstGeom>
          <a:noFill/>
        </p:spPr>
      </p:pic>
      <p:cxnSp>
        <p:nvCxnSpPr>
          <p:cNvPr id="9" name="Straight Arrow Connector 8"/>
          <p:cNvCxnSpPr/>
          <p:nvPr/>
        </p:nvCxnSpPr>
        <p:spPr>
          <a:xfrm flipV="1">
            <a:off x="2590800" y="226695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6019800" y="361950"/>
            <a:ext cx="3124200" cy="4770537"/>
          </a:xfrm>
          <a:prstGeom prst="rect">
            <a:avLst/>
          </a:prstGeom>
          <a:noFill/>
        </p:spPr>
        <p:txBody>
          <a:bodyPr wrap="square" rtlCol="0">
            <a:spAutoFit/>
          </a:bodyPr>
          <a:lstStyle/>
          <a:p>
            <a:pPr indent="231775">
              <a:buFont typeface="Arial" pitchFamily="34" charset="0"/>
              <a:buChar char="•"/>
            </a:pPr>
            <a:r>
              <a:rPr lang="en-US" dirty="0" smtClean="0">
                <a:solidFill>
                  <a:srgbClr val="FF9900"/>
                </a:solidFill>
              </a:rPr>
              <a:t>Chennai -&gt; </a:t>
            </a:r>
            <a:r>
              <a:rPr lang="en-US" dirty="0" err="1" smtClean="0">
                <a:solidFill>
                  <a:srgbClr val="FF9900"/>
                </a:solidFill>
              </a:rPr>
              <a:t>Kurdha</a:t>
            </a:r>
            <a:r>
              <a:rPr lang="en-US" dirty="0" smtClean="0">
                <a:solidFill>
                  <a:srgbClr val="FF9900"/>
                </a:solidFill>
              </a:rPr>
              <a:t> Rd</a:t>
            </a:r>
          </a:p>
          <a:p>
            <a:pPr indent="231775">
              <a:buFont typeface="Arial" pitchFamily="34" charset="0"/>
              <a:buChar char="•"/>
            </a:pPr>
            <a:r>
              <a:rPr lang="en-US" dirty="0" err="1" smtClean="0">
                <a:solidFill>
                  <a:srgbClr val="FF9900"/>
                </a:solidFill>
                <a:sym typeface="Wingdings" pitchFamily="2" charset="2"/>
              </a:rPr>
              <a:t>Kurdha</a:t>
            </a:r>
            <a:r>
              <a:rPr lang="en-US" dirty="0" smtClean="0">
                <a:solidFill>
                  <a:srgbClr val="FF9900"/>
                </a:solidFill>
                <a:sym typeface="Wingdings" pitchFamily="2" charset="2"/>
              </a:rPr>
              <a:t> Rd to </a:t>
            </a:r>
            <a:r>
              <a:rPr lang="en-US" dirty="0" err="1" smtClean="0">
                <a:solidFill>
                  <a:srgbClr val="FF9900"/>
                </a:solidFill>
                <a:sym typeface="Wingdings" pitchFamily="2" charset="2"/>
              </a:rPr>
              <a:t>Puri</a:t>
            </a:r>
            <a:endParaRPr lang="en-US" dirty="0" smtClean="0">
              <a:solidFill>
                <a:srgbClr val="FF9900"/>
              </a:solidFill>
              <a:sym typeface="Wingdings" pitchFamily="2" charset="2"/>
            </a:endParaRPr>
          </a:p>
          <a:p>
            <a:pPr indent="231775">
              <a:buFont typeface="Arial" pitchFamily="34" charset="0"/>
              <a:buChar char="•"/>
            </a:pPr>
            <a:r>
              <a:rPr lang="en-US" dirty="0" err="1" smtClean="0">
                <a:solidFill>
                  <a:srgbClr val="FF9900"/>
                </a:solidFill>
                <a:sym typeface="Wingdings" pitchFamily="2" charset="2"/>
              </a:rPr>
              <a:t>Puri</a:t>
            </a:r>
            <a:r>
              <a:rPr lang="en-US" dirty="0" smtClean="0">
                <a:solidFill>
                  <a:srgbClr val="FF9900"/>
                </a:solidFill>
                <a:sym typeface="Wingdings" pitchFamily="2" charset="2"/>
              </a:rPr>
              <a:t> to Calcutta</a:t>
            </a:r>
          </a:p>
          <a:p>
            <a:pPr indent="231775">
              <a:buFont typeface="Arial" pitchFamily="34" charset="0"/>
              <a:buChar char="•"/>
            </a:pPr>
            <a:r>
              <a:rPr lang="en-US" dirty="0" smtClean="0">
                <a:solidFill>
                  <a:srgbClr val="FF9900"/>
                </a:solidFill>
                <a:sym typeface="Wingdings" pitchFamily="2" charset="2"/>
              </a:rPr>
              <a:t>Calcutta to </a:t>
            </a:r>
            <a:r>
              <a:rPr lang="en-US" dirty="0" err="1" smtClean="0">
                <a:solidFill>
                  <a:srgbClr val="FF9900"/>
                </a:solidFill>
                <a:sym typeface="Wingdings" pitchFamily="2" charset="2"/>
              </a:rPr>
              <a:t>Nawadwip</a:t>
            </a:r>
            <a:endParaRPr lang="en-US" dirty="0" smtClean="0">
              <a:solidFill>
                <a:srgbClr val="FF9900"/>
              </a:solidFill>
              <a:sym typeface="Wingdings" pitchFamily="2" charset="2"/>
            </a:endParaRPr>
          </a:p>
          <a:p>
            <a:pPr indent="231775">
              <a:buFont typeface="Arial" pitchFamily="34" charset="0"/>
              <a:buChar char="•"/>
            </a:pPr>
            <a:r>
              <a:rPr lang="en-US" dirty="0" err="1" smtClean="0">
                <a:solidFill>
                  <a:srgbClr val="FFC000"/>
                </a:solidFill>
                <a:sym typeface="Wingdings" pitchFamily="2" charset="2"/>
              </a:rPr>
              <a:t>Nawadwip</a:t>
            </a:r>
            <a:r>
              <a:rPr lang="en-US" dirty="0" smtClean="0">
                <a:solidFill>
                  <a:srgbClr val="FFC000"/>
                </a:solidFill>
                <a:sym typeface="Wingdings" pitchFamily="2" charset="2"/>
              </a:rPr>
              <a:t> to Calcutta</a:t>
            </a:r>
          </a:p>
          <a:p>
            <a:pPr indent="231775">
              <a:buFont typeface="Arial" pitchFamily="34" charset="0"/>
              <a:buChar char="•"/>
            </a:pPr>
            <a:r>
              <a:rPr lang="en-US" dirty="0" smtClean="0">
                <a:solidFill>
                  <a:srgbClr val="FFC000"/>
                </a:solidFill>
              </a:rPr>
              <a:t>Calcutta to Delhi</a:t>
            </a:r>
          </a:p>
          <a:p>
            <a:pPr indent="231775">
              <a:buFont typeface="Arial" pitchFamily="34" charset="0"/>
              <a:buChar char="•"/>
            </a:pPr>
            <a:r>
              <a:rPr lang="en-US" dirty="0" smtClean="0">
                <a:solidFill>
                  <a:srgbClr val="FFC000"/>
                </a:solidFill>
              </a:rPr>
              <a:t>Delhi &gt; </a:t>
            </a:r>
            <a:r>
              <a:rPr lang="en-US" dirty="0" err="1" smtClean="0">
                <a:solidFill>
                  <a:srgbClr val="FFC000"/>
                </a:solidFill>
              </a:rPr>
              <a:t>Aniruddh</a:t>
            </a:r>
            <a:r>
              <a:rPr lang="en-US" dirty="0" smtClean="0">
                <a:solidFill>
                  <a:srgbClr val="FFC000"/>
                </a:solidFill>
              </a:rPr>
              <a:t> </a:t>
            </a:r>
            <a:r>
              <a:rPr lang="en-US" dirty="0" err="1" smtClean="0">
                <a:solidFill>
                  <a:srgbClr val="FFC000"/>
                </a:solidFill>
              </a:rPr>
              <a:t>Prabhu</a:t>
            </a:r>
            <a:endParaRPr lang="en-US" dirty="0" smtClean="0">
              <a:solidFill>
                <a:srgbClr val="FFC000"/>
              </a:solidFill>
            </a:endParaRPr>
          </a:p>
          <a:p>
            <a:pPr indent="231775">
              <a:buFont typeface="Arial" pitchFamily="34" charset="0"/>
              <a:buChar char="•"/>
            </a:pPr>
            <a:r>
              <a:rPr lang="en-US" dirty="0" err="1" smtClean="0">
                <a:solidFill>
                  <a:srgbClr val="FFC000"/>
                </a:solidFill>
              </a:rPr>
              <a:t>Aniruddh</a:t>
            </a:r>
            <a:r>
              <a:rPr lang="en-US" dirty="0" smtClean="0">
                <a:solidFill>
                  <a:srgbClr val="FFC000"/>
                </a:solidFill>
              </a:rPr>
              <a:t> home to Jaipur</a:t>
            </a:r>
          </a:p>
          <a:p>
            <a:pPr indent="231775">
              <a:buFont typeface="Arial" pitchFamily="34" charset="0"/>
              <a:buChar char="•"/>
            </a:pPr>
            <a:r>
              <a:rPr lang="en-US" dirty="0" smtClean="0">
                <a:solidFill>
                  <a:srgbClr val="FFC000"/>
                </a:solidFill>
              </a:rPr>
              <a:t>Jaipur to Mathura </a:t>
            </a:r>
            <a:r>
              <a:rPr lang="en-US" dirty="0" err="1" smtClean="0">
                <a:solidFill>
                  <a:srgbClr val="FFC000"/>
                </a:solidFill>
              </a:rPr>
              <a:t>Vrindavan</a:t>
            </a:r>
            <a:endParaRPr lang="en-US" dirty="0" smtClean="0">
              <a:solidFill>
                <a:srgbClr val="FFC000"/>
              </a:solidFill>
            </a:endParaRPr>
          </a:p>
          <a:p>
            <a:pPr indent="231775">
              <a:buFont typeface="Arial" pitchFamily="34" charset="0"/>
              <a:buChar char="•"/>
            </a:pPr>
            <a:r>
              <a:rPr lang="en-US" dirty="0" smtClean="0">
                <a:solidFill>
                  <a:srgbClr val="FFC000"/>
                </a:solidFill>
              </a:rPr>
              <a:t>Mathura to Pune, </a:t>
            </a:r>
            <a:r>
              <a:rPr lang="en-US" dirty="0" err="1" smtClean="0">
                <a:solidFill>
                  <a:srgbClr val="FFC000"/>
                </a:solidFill>
              </a:rPr>
              <a:t>Kurdvadi</a:t>
            </a:r>
            <a:endParaRPr lang="en-US" dirty="0" smtClean="0">
              <a:solidFill>
                <a:srgbClr val="FFC000"/>
              </a:solidFill>
            </a:endParaRPr>
          </a:p>
          <a:p>
            <a:pPr indent="231775">
              <a:buFont typeface="Arial" pitchFamily="34" charset="0"/>
              <a:buChar char="•"/>
            </a:pPr>
            <a:r>
              <a:rPr lang="en-US" dirty="0" err="1" smtClean="0">
                <a:solidFill>
                  <a:srgbClr val="FFC000"/>
                </a:solidFill>
              </a:rPr>
              <a:t>Kurdvadi</a:t>
            </a:r>
            <a:r>
              <a:rPr lang="en-US" dirty="0" smtClean="0">
                <a:solidFill>
                  <a:srgbClr val="FFC000"/>
                </a:solidFill>
              </a:rPr>
              <a:t> to </a:t>
            </a:r>
            <a:r>
              <a:rPr lang="en-US" dirty="0" err="1" smtClean="0">
                <a:solidFill>
                  <a:srgbClr val="FFC000"/>
                </a:solidFill>
              </a:rPr>
              <a:t>Pandarpur</a:t>
            </a:r>
            <a:endParaRPr lang="en-US" dirty="0" smtClean="0">
              <a:solidFill>
                <a:srgbClr val="FFC000"/>
              </a:solidFill>
            </a:endParaRPr>
          </a:p>
          <a:p>
            <a:pPr indent="231775">
              <a:buFont typeface="Arial" pitchFamily="34" charset="0"/>
              <a:buChar char="•"/>
            </a:pPr>
            <a:r>
              <a:rPr lang="en-US" dirty="0" err="1" smtClean="0">
                <a:solidFill>
                  <a:schemeClr val="bg1"/>
                </a:solidFill>
              </a:rPr>
              <a:t>Pandarpur</a:t>
            </a:r>
            <a:r>
              <a:rPr lang="en-US" dirty="0" smtClean="0">
                <a:solidFill>
                  <a:schemeClr val="bg1"/>
                </a:solidFill>
              </a:rPr>
              <a:t> to </a:t>
            </a:r>
            <a:r>
              <a:rPr lang="en-US" dirty="0" err="1" smtClean="0">
                <a:solidFill>
                  <a:schemeClr val="bg1"/>
                </a:solidFill>
              </a:rPr>
              <a:t>Kurdvadi</a:t>
            </a:r>
            <a:endParaRPr lang="en-US" dirty="0" smtClean="0">
              <a:solidFill>
                <a:schemeClr val="bg1"/>
              </a:solidFill>
            </a:endParaRPr>
          </a:p>
          <a:p>
            <a:pPr indent="231775">
              <a:buFont typeface="Arial" pitchFamily="34" charset="0"/>
              <a:buChar char="•"/>
            </a:pPr>
            <a:r>
              <a:rPr lang="en-US" dirty="0" err="1" smtClean="0">
                <a:solidFill>
                  <a:schemeClr val="bg1"/>
                </a:solidFill>
              </a:rPr>
              <a:t>Kurdvadi</a:t>
            </a:r>
            <a:r>
              <a:rPr lang="en-US" dirty="0" smtClean="0">
                <a:solidFill>
                  <a:schemeClr val="bg1"/>
                </a:solidFill>
              </a:rPr>
              <a:t> to </a:t>
            </a:r>
            <a:r>
              <a:rPr lang="en-US" dirty="0" err="1" smtClean="0">
                <a:solidFill>
                  <a:schemeClr val="bg1"/>
                </a:solidFill>
              </a:rPr>
              <a:t>Manthralaya</a:t>
            </a:r>
            <a:endParaRPr lang="en-US" dirty="0" smtClean="0">
              <a:solidFill>
                <a:schemeClr val="bg1"/>
              </a:solidFill>
            </a:endParaRPr>
          </a:p>
          <a:p>
            <a:pPr indent="231775">
              <a:buFont typeface="Arial" pitchFamily="34" charset="0"/>
              <a:buChar char="•"/>
            </a:pPr>
            <a:r>
              <a:rPr lang="en-US" dirty="0" err="1" smtClean="0">
                <a:solidFill>
                  <a:schemeClr val="bg1"/>
                </a:solidFill>
              </a:rPr>
              <a:t>Manthralaya</a:t>
            </a:r>
            <a:r>
              <a:rPr lang="en-US" dirty="0" smtClean="0">
                <a:solidFill>
                  <a:schemeClr val="bg1"/>
                </a:solidFill>
              </a:rPr>
              <a:t> to </a:t>
            </a:r>
            <a:r>
              <a:rPr lang="en-US" dirty="0" err="1" smtClean="0">
                <a:solidFill>
                  <a:schemeClr val="bg1"/>
                </a:solidFill>
              </a:rPr>
              <a:t>Sindhanur</a:t>
            </a:r>
            <a:endParaRPr lang="en-US" dirty="0" smtClean="0">
              <a:solidFill>
                <a:schemeClr val="bg1"/>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a:t>
            </a:r>
            <a:r>
              <a:rPr lang="en-US" dirty="0" err="1" smtClean="0">
                <a:solidFill>
                  <a:schemeClr val="bg1"/>
                </a:solidFill>
              </a:rPr>
              <a:t>Kishkintha</a:t>
            </a:r>
            <a:endParaRPr lang="en-US" dirty="0" smtClean="0">
              <a:solidFill>
                <a:schemeClr val="bg1"/>
              </a:solidFill>
            </a:endParaRPr>
          </a:p>
          <a:p>
            <a:pPr indent="231775">
              <a:buFont typeface="Arial" pitchFamily="34" charset="0"/>
              <a:buChar char="•"/>
            </a:pPr>
            <a:r>
              <a:rPr lang="en-US" dirty="0" err="1" smtClean="0">
                <a:solidFill>
                  <a:schemeClr val="bg1"/>
                </a:solidFill>
              </a:rPr>
              <a:t>Kishkintha</a:t>
            </a:r>
            <a:r>
              <a:rPr lang="en-US" dirty="0" smtClean="0">
                <a:solidFill>
                  <a:schemeClr val="bg1"/>
                </a:solidFill>
              </a:rPr>
              <a:t> to </a:t>
            </a:r>
            <a:r>
              <a:rPr lang="en-US" dirty="0" err="1" smtClean="0">
                <a:solidFill>
                  <a:schemeClr val="bg1"/>
                </a:solidFill>
              </a:rPr>
              <a:t>Sindhanur</a:t>
            </a:r>
            <a:endParaRPr lang="en-US" dirty="0" smtClean="0">
              <a:solidFill>
                <a:schemeClr val="bg1"/>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Bangalore</a:t>
            </a:r>
          </a:p>
          <a:p>
            <a:pPr indent="231775">
              <a:buFont typeface="Arial" pitchFamily="34" charset="0"/>
              <a:buChar char="•"/>
            </a:pPr>
            <a:r>
              <a:rPr lang="en-US" dirty="0" smtClean="0">
                <a:solidFill>
                  <a:schemeClr val="bg1"/>
                </a:solidFill>
              </a:rPr>
              <a:t>Bangalore to Chennai</a:t>
            </a:r>
          </a:p>
          <a:p>
            <a:pPr indent="231775">
              <a:buFont typeface="Arial" pitchFamily="34" charset="0"/>
              <a:buChar char="•"/>
            </a:pPr>
            <a:r>
              <a:rPr lang="en-US" dirty="0" smtClean="0">
                <a:solidFill>
                  <a:schemeClr val="bg1"/>
                </a:solidFill>
              </a:rPr>
              <a:t>Chennai to </a:t>
            </a:r>
            <a:r>
              <a:rPr lang="en-US" dirty="0" err="1" smtClean="0">
                <a:solidFill>
                  <a:schemeClr val="bg1"/>
                </a:solidFill>
              </a:rPr>
              <a:t>Kanyakumari</a:t>
            </a:r>
            <a:endParaRPr lang="en-US" dirty="0">
              <a:solidFill>
                <a:schemeClr val="bg1"/>
              </a:solidFill>
            </a:endParaRPr>
          </a:p>
        </p:txBody>
      </p:sp>
      <p:cxnSp>
        <p:nvCxnSpPr>
          <p:cNvPr id="12" name="Straight Arrow Connector 11"/>
          <p:cNvCxnSpPr/>
          <p:nvPr/>
        </p:nvCxnSpPr>
        <p:spPr>
          <a:xfrm>
            <a:off x="3505200" y="2266950"/>
            <a:ext cx="3048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V="1">
            <a:off x="3810000" y="1581150"/>
            <a:ext cx="3810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H="1" flipV="1">
            <a:off x="2057400" y="285750"/>
            <a:ext cx="20574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4267200" y="1581150"/>
            <a:ext cx="762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8800" y="361950"/>
            <a:ext cx="228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1752600" y="590550"/>
            <a:ext cx="1524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flipV="1">
            <a:off x="1752600" y="742950"/>
            <a:ext cx="5334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flipH="1">
            <a:off x="2133600" y="819150"/>
            <a:ext cx="152400" cy="990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9" name="Straight Arrow Connector 48"/>
          <p:cNvCxnSpPr/>
          <p:nvPr/>
        </p:nvCxnSpPr>
        <p:spPr>
          <a:xfrm flipH="1">
            <a:off x="1447800" y="1809750"/>
            <a:ext cx="685800" cy="762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1447800" y="2571750"/>
            <a:ext cx="381000"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1905000" y="2647950"/>
            <a:ext cx="3048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a:off x="1905000" y="3028950"/>
            <a:ext cx="228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Straight Arrow Connector 64"/>
          <p:cNvCxnSpPr/>
          <p:nvPr/>
        </p:nvCxnSpPr>
        <p:spPr>
          <a:xfrm>
            <a:off x="1905000" y="3409950"/>
            <a:ext cx="1524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057400" y="3790950"/>
            <a:ext cx="533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flipH="1">
            <a:off x="1981200" y="3943350"/>
            <a:ext cx="533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6019800" y="-7382"/>
            <a:ext cx="3124200" cy="369332"/>
          </a:xfrm>
          <a:prstGeom prst="rect">
            <a:avLst/>
          </a:prstGeom>
          <a:noFill/>
        </p:spPr>
        <p:txBody>
          <a:bodyPr wrap="square" rtlCol="0">
            <a:spAutoFit/>
          </a:bodyPr>
          <a:lstStyle/>
          <a:p>
            <a:pPr algn="ctr"/>
            <a:r>
              <a:rPr lang="en-US" sz="1800" u="sng" smtClean="0">
                <a:solidFill>
                  <a:srgbClr val="FFFF00"/>
                </a:solidFill>
              </a:rPr>
              <a:t>4 Weeks from Feb 23..</a:t>
            </a:r>
            <a:endParaRPr lang="en-US" sz="1800" u="sng">
              <a:solidFill>
                <a:srgbClr val="FFFF00"/>
              </a:solidFill>
            </a:endParaRPr>
          </a:p>
        </p:txBody>
      </p:sp>
      <p:sp>
        <p:nvSpPr>
          <p:cNvPr id="23" name="7-Point Star 22"/>
          <p:cNvSpPr/>
          <p:nvPr/>
        </p:nvSpPr>
        <p:spPr>
          <a:xfrm>
            <a:off x="2438400" y="3486150"/>
            <a:ext cx="304800" cy="304800"/>
          </a:xfrm>
          <a:prstGeom prst="star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2/2e/Pandharpur_Vithoba_templ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21506" name="Picture 2" descr="http://www.aparaajitha.com/media/catalog/product/cache/1/image/9df78eab33525d08d6e5fb8d27136e95/v/i/vittal-pandharpur-puja-prasad.jpg"/>
          <p:cNvPicPr>
            <a:picLocks noChangeAspect="1" noChangeArrowheads="1"/>
          </p:cNvPicPr>
          <p:nvPr/>
        </p:nvPicPr>
        <p:blipFill>
          <a:blip r:embed="rId4" cstate="print"/>
          <a:srcRect/>
          <a:stretch>
            <a:fillRect/>
          </a:stretch>
        </p:blipFill>
        <p:spPr bwMode="auto">
          <a:xfrm>
            <a:off x="381000" y="0"/>
            <a:ext cx="3475879" cy="2419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7467600" y="0"/>
            <a:ext cx="1676400" cy="95410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800" smtClean="0"/>
              <a:t>Story of Janabai</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ourchurch.com/member/l/lifefocusindia/web_images/chchabove.jpg"/>
          <p:cNvPicPr>
            <a:picLocks noChangeAspect="1" noChangeArrowheads="1"/>
          </p:cNvPicPr>
          <p:nvPr/>
        </p:nvPicPr>
        <p:blipFill>
          <a:blip r:embed="rId3" cstate="print"/>
          <a:srcRect/>
          <a:stretch>
            <a:fillRect/>
          </a:stretch>
        </p:blipFill>
        <p:spPr bwMode="auto">
          <a:xfrm>
            <a:off x="0" y="1962149"/>
            <a:ext cx="5655733" cy="3181351"/>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3" name="Picture 2" descr="http://www.aparaajitha.com/media/catalog/product/cache/1/image/9df78eab33525d08d6e5fb8d27136e95/v/i/vittal-pandharpur-puja-prasad.jpg"/>
          <p:cNvPicPr>
            <a:picLocks noChangeAspect="1" noChangeArrowheads="1"/>
          </p:cNvPicPr>
          <p:nvPr/>
        </p:nvPicPr>
        <p:blipFill>
          <a:blip r:embed="rId4" cstate="print"/>
          <a:srcRect/>
          <a:stretch>
            <a:fillRect/>
          </a:stretch>
        </p:blipFill>
        <p:spPr bwMode="auto">
          <a:xfrm>
            <a:off x="6324980" y="0"/>
            <a:ext cx="2819020" cy="1962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8308" name="Picture 4" descr="http://totalbhakti.com/BlogImages/369_picture.jpg"/>
          <p:cNvPicPr>
            <a:picLocks noChangeAspect="1" noChangeArrowheads="1"/>
          </p:cNvPicPr>
          <p:nvPr/>
        </p:nvPicPr>
        <p:blipFill>
          <a:blip r:embed="rId5" cstate="print"/>
          <a:srcRect/>
          <a:stretch>
            <a:fillRect/>
          </a:stretch>
        </p:blipFill>
        <p:spPr bwMode="auto">
          <a:xfrm>
            <a:off x="0" y="0"/>
            <a:ext cx="5638800" cy="1971676"/>
          </a:xfrm>
          <a:prstGeom prst="rect">
            <a:avLst/>
          </a:prstGeom>
          <a:noFill/>
          <a:effectLst>
            <a:softEdge rad="317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pic>
        <p:nvPicPr>
          <p:cNvPr id="28673" name="Picture 1" descr="C:\GokulBhajan\Pilgrimage 2015 Edited\04-Pandalpur\Pics\IMG_20150312_114735529_HDR.jpg"/>
          <p:cNvPicPr>
            <a:picLocks noChangeAspect="1" noChangeArrowheads="1"/>
          </p:cNvPicPr>
          <p:nvPr/>
        </p:nvPicPr>
        <p:blipFill>
          <a:blip r:embed="rId3" cstate="print"/>
          <a:srcRect/>
          <a:stretch>
            <a:fillRect/>
          </a:stretch>
        </p:blipFill>
        <p:spPr bwMode="auto">
          <a:xfrm>
            <a:off x="-1" y="0"/>
            <a:ext cx="9156561" cy="5143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pic>
        <p:nvPicPr>
          <p:cNvPr id="27649" name="Picture 1" descr="C:\GokulBhajan\Pilgrimage 2015 Edited\04-Pandalpur\Pics\IMG_20150312_114740217.jpg"/>
          <p:cNvPicPr>
            <a:picLocks noChangeAspect="1" noChangeArrowheads="1"/>
          </p:cNvPicPr>
          <p:nvPr/>
        </p:nvPicPr>
        <p:blipFill>
          <a:blip r:embed="rId3" cstate="print"/>
          <a:srcRect/>
          <a:stretch>
            <a:fillRect/>
          </a:stretch>
        </p:blipFill>
        <p:spPr bwMode="auto">
          <a:xfrm>
            <a:off x="-1" y="0"/>
            <a:ext cx="9156561" cy="51435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4" name="Picture 1" descr="C:\GokulBhajan\Pilgrimage 2015 Edited\04-Pandalpur\Pics\IMG_20150312_115744378.jpg"/>
          <p:cNvPicPr>
            <a:picLocks noChangeAspect="1" noChangeArrowheads="1"/>
          </p:cNvPicPr>
          <p:nvPr/>
        </p:nvPicPr>
        <p:blipFill>
          <a:blip r:embed="rId3" cstate="print"/>
          <a:srcRect/>
          <a:stretch>
            <a:fillRect/>
          </a:stretch>
        </p:blipFill>
        <p:spPr bwMode="auto">
          <a:xfrm>
            <a:off x="0" y="0"/>
            <a:ext cx="9156559" cy="51435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pic>
        <p:nvPicPr>
          <p:cNvPr id="4" name="Picture 2" descr="http://www.ourchurch.com/member/l/lifefocusindia/web_images/chchabove.jpg"/>
          <p:cNvPicPr>
            <a:picLocks noChangeAspect="1" noChangeArrowheads="1"/>
          </p:cNvPicPr>
          <p:nvPr/>
        </p:nvPicPr>
        <p:blipFill>
          <a:blip r:embed="rId3" cstate="print"/>
          <a:srcRect/>
          <a:stretch>
            <a:fillRect/>
          </a:stretch>
        </p:blipFill>
        <p:spPr bwMode="auto">
          <a:xfrm>
            <a:off x="0" y="0"/>
            <a:ext cx="9143997" cy="5143500"/>
          </a:xfrm>
          <a:prstGeom prst="rect">
            <a:avLst/>
          </a:prstGeom>
          <a:noFill/>
        </p:spPr>
      </p:pic>
      <p:pic>
        <p:nvPicPr>
          <p:cNvPr id="105474" name="Picture 2" descr="http://3.imimg.com/data3/GI/LM/MY-721037/beaded-necklace-250x250.jpg"/>
          <p:cNvPicPr>
            <a:picLocks noChangeAspect="1" noChangeArrowheads="1"/>
          </p:cNvPicPr>
          <p:nvPr/>
        </p:nvPicPr>
        <p:blipFill>
          <a:blip r:embed="rId4" cstate="print"/>
          <a:srcRect/>
          <a:stretch>
            <a:fillRect/>
          </a:stretch>
        </p:blipFill>
        <p:spPr bwMode="auto">
          <a:xfrm>
            <a:off x="5562600" y="285750"/>
            <a:ext cx="2381250" cy="3276600"/>
          </a:xfrm>
          <a:prstGeom prst="rect">
            <a:avLst/>
          </a:prstGeom>
          <a:noFill/>
          <a:effectLst>
            <a:softEdge rad="635000"/>
          </a:effectLst>
        </p:spPr>
      </p:pic>
      <p:pic>
        <p:nvPicPr>
          <p:cNvPr id="105476" name="Picture 4" descr="http://i57.photobucket.com/albums/g240/lizcoolmompicks/cmp_12/Picture_40.png"/>
          <p:cNvPicPr>
            <a:picLocks noChangeAspect="1" noChangeArrowheads="1"/>
          </p:cNvPicPr>
          <p:nvPr/>
        </p:nvPicPr>
        <p:blipFill>
          <a:blip r:embed="rId5" cstate="print"/>
          <a:srcRect/>
          <a:stretch>
            <a:fillRect/>
          </a:stretch>
        </p:blipFill>
        <p:spPr bwMode="auto">
          <a:xfrm>
            <a:off x="7086600" y="0"/>
            <a:ext cx="2057400" cy="4472609"/>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pic>
        <p:nvPicPr>
          <p:cNvPr id="18434" name="Picture 2" descr="http://www.aparaajitha.com/media/catalog/product/cache/1/image/9df78eab33525d08d6e5fb8d27136e95/v/i/vittal-pandharpur-puja-prasad.jpg"/>
          <p:cNvPicPr>
            <a:picLocks noChangeAspect="1" noChangeArrowheads="1"/>
          </p:cNvPicPr>
          <p:nvPr/>
        </p:nvPicPr>
        <p:blipFill>
          <a:blip r:embed="rId3" cstate="print"/>
          <a:srcRect t="8519"/>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18434" name="Picture 2" descr="http://i.ytimg.com/vi/ERGzg2czQzc/maxresdefault.jpg"/>
          <p:cNvPicPr>
            <a:picLocks noChangeAspect="1" noChangeArrowheads="1"/>
          </p:cNvPicPr>
          <p:nvPr/>
        </p:nvPicPr>
        <p:blipFill>
          <a:blip r:embed="rId3" cstate="print"/>
          <a:srcRect t="7037" b="1592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pic>
        <p:nvPicPr>
          <p:cNvPr id="91138" name="Picture 2" descr="https://indiansaints.files.wordpress.com/2009/11/purandara-dasar.jpg?w=500&amp;h=820"/>
          <p:cNvPicPr>
            <a:picLocks noChangeAspect="1" noChangeArrowheads="1"/>
          </p:cNvPicPr>
          <p:nvPr/>
        </p:nvPicPr>
        <p:blipFill>
          <a:blip r:embed="rId2" cstate="print"/>
          <a:srcRect/>
          <a:stretch>
            <a:fillRect/>
          </a:stretch>
        </p:blipFill>
        <p:spPr bwMode="auto">
          <a:xfrm>
            <a:off x="0" y="0"/>
            <a:ext cx="3581400" cy="5143500"/>
          </a:xfrm>
          <a:prstGeom prst="rect">
            <a:avLst/>
          </a:prstGeom>
          <a:noFill/>
        </p:spPr>
      </p:pic>
      <p:sp>
        <p:nvSpPr>
          <p:cNvPr id="4" name="TextBox 3"/>
          <p:cNvSpPr txBox="1"/>
          <p:nvPr/>
        </p:nvSpPr>
        <p:spPr>
          <a:xfrm>
            <a:off x="3962400" y="285750"/>
            <a:ext cx="5104282" cy="2246769"/>
          </a:xfrm>
          <a:prstGeom prst="rect">
            <a:avLst/>
          </a:prstGeom>
          <a:noFill/>
        </p:spPr>
        <p:txBody>
          <a:bodyPr wrap="none" rtlCol="0">
            <a:spAutoFit/>
          </a:bodyPr>
          <a:lstStyle/>
          <a:p>
            <a:r>
              <a:rPr lang="en-US" sz="2800" u="sng" smtClean="0">
                <a:solidFill>
                  <a:srgbClr val="FFC000"/>
                </a:solidFill>
              </a:rPr>
              <a:t>Purandara dasa</a:t>
            </a:r>
          </a:p>
          <a:p>
            <a:endParaRPr lang="en-US" sz="2800" smtClean="0"/>
          </a:p>
          <a:p>
            <a:pPr>
              <a:buFontTx/>
              <a:buChar char="-"/>
            </a:pPr>
            <a:r>
              <a:rPr lang="en-US" sz="2800" smtClean="0">
                <a:solidFill>
                  <a:srgbClr val="FFFF00"/>
                </a:solidFill>
              </a:rPr>
              <a:t> Form of Narada Muni</a:t>
            </a:r>
          </a:p>
          <a:p>
            <a:pPr>
              <a:buFontTx/>
              <a:buChar char="-"/>
            </a:pPr>
            <a:r>
              <a:rPr lang="en-US" sz="2800" smtClean="0">
                <a:solidFill>
                  <a:srgbClr val="FFFF00"/>
                </a:solidFill>
              </a:rPr>
              <a:t> Composed 1 lakh kirtans</a:t>
            </a:r>
          </a:p>
          <a:p>
            <a:pPr>
              <a:buFontTx/>
              <a:buChar char="-"/>
            </a:pPr>
            <a:r>
              <a:rPr lang="en-US" sz="2800" smtClean="0">
                <a:solidFill>
                  <a:srgbClr val="FFFF00"/>
                </a:solidFill>
              </a:rPr>
              <a:t> Considered father of Carnatic</a:t>
            </a:r>
            <a:endParaRPr lang="en-US" sz="280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pic>
        <p:nvPicPr>
          <p:cNvPr id="17410" name="Picture 2" descr="[Image1]"/>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a:t>
            </a:fld>
            <a:endParaRPr lang="en-US"/>
          </a:p>
        </p:txBody>
      </p:sp>
      <p:pic>
        <p:nvPicPr>
          <p:cNvPr id="61442" name="Picture 2" descr="C:\GokulBhajan\Pilgrimage 2015 Edited\04-Pandalpur\Pics\IMG_20150311_165505800_HDR.jpg"/>
          <p:cNvPicPr>
            <a:picLocks noChangeAspect="1" noChangeArrowheads="1"/>
          </p:cNvPicPr>
          <p:nvPr/>
        </p:nvPicPr>
        <p:blipFill>
          <a:blip r:embed="rId3" cstate="print"/>
          <a:srcRect/>
          <a:stretch>
            <a:fillRect/>
          </a:stretch>
        </p:blipFill>
        <p:spPr bwMode="auto">
          <a:xfrm>
            <a:off x="0" y="0"/>
            <a:ext cx="9156562" cy="51435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pic>
        <p:nvPicPr>
          <p:cNvPr id="16386" name="Picture 2" descr="http://img1.dinamalar.com/KovilImages/GalleryLarge/G_L6_1545.jpg"/>
          <p:cNvPicPr>
            <a:picLocks noChangeAspect="1" noChangeArrowheads="1"/>
          </p:cNvPicPr>
          <p:nvPr/>
        </p:nvPicPr>
        <p:blipFill>
          <a:blip r:embed="rId3" cstate="print"/>
          <a:srcRect b="21399"/>
          <a:stretch>
            <a:fillRect/>
          </a:stretch>
        </p:blipFill>
        <p:spPr bwMode="auto">
          <a:xfrm>
            <a:off x="-1" y="0"/>
            <a:ext cx="9154201" cy="51435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pic>
        <p:nvPicPr>
          <p:cNvPr id="6" name="Rangamma - Vital Das.wmv">
            <a:hlinkClick r:id="" action="ppaction://media"/>
          </p:cNvPr>
          <p:cNvPicPr>
            <a:picLocks noRot="1" noChangeAspect="1"/>
          </p:cNvPicPr>
          <p:nvPr>
            <a:videoFile r:link="rId1"/>
          </p:nvPr>
        </p:nvPicPr>
        <p:blipFill>
          <a:blip r:embed="rId4" cstate="print"/>
          <a:stretch>
            <a:fillRect/>
          </a:stretch>
        </p:blipFill>
        <p:spPr>
          <a:xfrm>
            <a:off x="482600" y="-400050"/>
            <a:ext cx="8128000" cy="609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42</a:t>
            </a:fld>
            <a:endParaRPr lang="en-US"/>
          </a:p>
        </p:txBody>
      </p:sp>
      <p:sp>
        <p:nvSpPr>
          <p:cNvPr id="6" name="Title 2"/>
          <p:cNvSpPr txBox="1">
            <a:spLocks/>
          </p:cNvSpPr>
          <p:nvPr/>
        </p:nvSpPr>
        <p:spPr>
          <a:xfrm>
            <a:off x="5867400" y="2343150"/>
            <a:ext cx="3276600" cy="1981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Hare Krishna!</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
        <p:nvSpPr>
          <p:cNvPr id="9" name="Title 2"/>
          <p:cNvSpPr txBox="1">
            <a:spLocks/>
          </p:cNvSpPr>
          <p:nvPr/>
        </p:nvSpPr>
        <p:spPr>
          <a:xfrm>
            <a:off x="5791200" y="209550"/>
            <a:ext cx="3352800" cy="1447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THANK YOU!</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
        <p:nvSpPr>
          <p:cNvPr id="7" name="TextBox 6"/>
          <p:cNvSpPr txBox="1"/>
          <p:nvPr/>
        </p:nvSpPr>
        <p:spPr>
          <a:xfrm>
            <a:off x="228600" y="3714750"/>
            <a:ext cx="57150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smtClean="0"/>
              <a:t>Sri Vital Pandu Ranga Ki Jay!</a:t>
            </a:r>
            <a:endParaRPr lang="en-US" sz="3600"/>
          </a:p>
        </p:txBody>
      </p:sp>
      <p:pic>
        <p:nvPicPr>
          <p:cNvPr id="37890" name="Picture 2" descr="http://i.ytimg.com/vi/tkAhlOfpbeU/maxresdefault.jpg"/>
          <p:cNvPicPr>
            <a:picLocks noChangeAspect="1" noChangeArrowheads="1"/>
          </p:cNvPicPr>
          <p:nvPr/>
        </p:nvPicPr>
        <p:blipFill>
          <a:blip r:embed="rId3" cstate="print"/>
          <a:srcRect/>
          <a:stretch>
            <a:fillRect/>
          </a:stretch>
        </p:blipFill>
        <p:spPr bwMode="auto">
          <a:xfrm>
            <a:off x="1" y="0"/>
            <a:ext cx="5926666" cy="33337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pic>
        <p:nvPicPr>
          <p:cNvPr id="33795" name="Picture 3" descr="C:\GokulBhajan\Pilgrimage 2015 Edited\04-Pandalpur\Pics\IMG_20150311_184456117.jpg"/>
          <p:cNvPicPr>
            <a:picLocks noChangeAspect="1" noChangeArrowheads="1"/>
          </p:cNvPicPr>
          <p:nvPr/>
        </p:nvPicPr>
        <p:blipFill>
          <a:blip r:embed="rId3" cstate="print"/>
          <a:srcRect/>
          <a:stretch>
            <a:fillRect/>
          </a:stretch>
        </p:blipFill>
        <p:spPr bwMode="auto">
          <a:xfrm>
            <a:off x="-12561" y="0"/>
            <a:ext cx="9156561" cy="51435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13314" name="Picture 2" descr="http://1.bp.blogspot.com/-Klpln4i__s8/U7tWFqbtXHI/AAAAAAAADkc/D2IVrWNyiTM/s1600/IMG_3747.JPG"/>
          <p:cNvPicPr>
            <a:picLocks noChangeAspect="1" noChangeArrowheads="1"/>
          </p:cNvPicPr>
          <p:nvPr/>
        </p:nvPicPr>
        <p:blipFill>
          <a:blip r:embed="rId3" cstate="print"/>
          <a:srcRect/>
          <a:stretch>
            <a:fillRect/>
          </a:stretch>
        </p:blipFill>
        <p:spPr bwMode="auto">
          <a:xfrm>
            <a:off x="0" y="0"/>
            <a:ext cx="6852290" cy="5143500"/>
          </a:xfrm>
          <a:prstGeom prst="rect">
            <a:avLst/>
          </a:prstGeom>
          <a:noFill/>
        </p:spPr>
      </p:pic>
      <p:pic>
        <p:nvPicPr>
          <p:cNvPr id="78850" name="Picture 2" descr="http://lilagniappe.com/wp-content/uploads/2014/03/starry-sky-moon.jpg"/>
          <p:cNvPicPr>
            <a:picLocks noChangeAspect="1" noChangeArrowheads="1"/>
          </p:cNvPicPr>
          <p:nvPr/>
        </p:nvPicPr>
        <p:blipFill>
          <a:blip r:embed="rId4" cstate="print"/>
          <a:srcRect l="50000" r="25000"/>
          <a:stretch>
            <a:fillRect/>
          </a:stretch>
        </p:blipFill>
        <p:spPr bwMode="auto">
          <a:xfrm>
            <a:off x="6858000" y="0"/>
            <a:ext cx="2286000" cy="5143500"/>
          </a:xfrm>
          <a:prstGeom prst="rect">
            <a:avLst/>
          </a:prstGeom>
          <a:noFill/>
        </p:spPr>
      </p:pic>
      <p:sp>
        <p:nvSpPr>
          <p:cNvPr id="5" name="Rectangle 4"/>
          <p:cNvSpPr/>
          <p:nvPr/>
        </p:nvSpPr>
        <p:spPr>
          <a:xfrm>
            <a:off x="0" y="57150"/>
            <a:ext cx="4964821" cy="52322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2800" smtClean="0">
                <a:cs typeface="ＭＳ Ｐゴシック" charset="0"/>
              </a:rPr>
              <a:t>Chandrabhaga River, Pandarpur</a:t>
            </a:r>
          </a:p>
        </p:txBody>
      </p:sp>
      <p:pic>
        <p:nvPicPr>
          <p:cNvPr id="6" name="Picture 2" descr="C:\GokulBhajan\Pilgrimage 2015 Edited\04-Pandalpur\Pics\IMG_20150312_075005679.jpg"/>
          <p:cNvPicPr>
            <a:picLocks noChangeAspect="1" noChangeArrowheads="1"/>
          </p:cNvPicPr>
          <p:nvPr/>
        </p:nvPicPr>
        <p:blipFill>
          <a:blip r:embed="rId5" cstate="print"/>
          <a:srcRect/>
          <a:stretch>
            <a:fillRect/>
          </a:stretch>
        </p:blipFill>
        <p:spPr bwMode="auto">
          <a:xfrm>
            <a:off x="6019800" y="3388548"/>
            <a:ext cx="3124200" cy="175495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pic>
        <p:nvPicPr>
          <p:cNvPr id="35842" name="Picture 2" descr="http://saiprema.files.wordpress.com/2012/04/vittal.jpg"/>
          <p:cNvPicPr>
            <a:picLocks noChangeAspect="1" noChangeArrowheads="1"/>
          </p:cNvPicPr>
          <p:nvPr/>
        </p:nvPicPr>
        <p:blipFill>
          <a:blip r:embed="rId3" cstate="print"/>
          <a:srcRect/>
          <a:stretch>
            <a:fillRect/>
          </a:stretch>
        </p:blipFill>
        <p:spPr bwMode="auto">
          <a:xfrm>
            <a:off x="0" y="0"/>
            <a:ext cx="7389664" cy="5143500"/>
          </a:xfrm>
          <a:prstGeom prst="rect">
            <a:avLst/>
          </a:prstGeom>
          <a:noFill/>
        </p:spPr>
      </p:pic>
      <p:pic>
        <p:nvPicPr>
          <p:cNvPr id="35844" name="Picture 4" descr="http://files.krishna.com/2012/01-Jan/images/tukaramasaintofpandharpur2.jpg"/>
          <p:cNvPicPr>
            <a:picLocks noChangeAspect="1" noChangeArrowheads="1"/>
          </p:cNvPicPr>
          <p:nvPr/>
        </p:nvPicPr>
        <p:blipFill>
          <a:blip r:embed="rId4" cstate="print"/>
          <a:srcRect b="4605"/>
          <a:stretch>
            <a:fillRect/>
          </a:stretch>
        </p:blipFill>
        <p:spPr bwMode="auto">
          <a:xfrm>
            <a:off x="6446455" y="1504951"/>
            <a:ext cx="2697545" cy="36385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83970" name="Picture 2" descr="http://www.vismaya-maitreya.pl/gerrththtrjj.jpg"/>
          <p:cNvPicPr>
            <a:picLocks noChangeAspect="1" noChangeArrowheads="1"/>
          </p:cNvPicPr>
          <p:nvPr/>
        </p:nvPicPr>
        <p:blipFill>
          <a:blip r:embed="rId3" cstate="print"/>
          <a:srcRect/>
          <a:stretch>
            <a:fillRect/>
          </a:stretch>
        </p:blipFill>
        <p:spPr bwMode="auto">
          <a:xfrm>
            <a:off x="0" y="-22527"/>
            <a:ext cx="9144000" cy="516602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95234" name="Picture 2" descr="https://farm3.staticflickr.com/2888/10191201256_e6d8edf851_o_d.jpg"/>
          <p:cNvPicPr>
            <a:picLocks noChangeAspect="1" noChangeArrowheads="1"/>
          </p:cNvPicPr>
          <p:nvPr/>
        </p:nvPicPr>
        <p:blipFill>
          <a:blip r:embed="rId4" cstate="print"/>
          <a:srcRect/>
          <a:stretch>
            <a:fillRect/>
          </a:stretch>
        </p:blipFill>
        <p:spPr bwMode="auto">
          <a:xfrm>
            <a:off x="311258" y="0"/>
            <a:ext cx="4184542" cy="5143500"/>
          </a:xfrm>
          <a:prstGeom prst="rect">
            <a:avLst/>
          </a:prstGeom>
          <a:noFill/>
        </p:spPr>
      </p:pic>
      <p:pic>
        <p:nvPicPr>
          <p:cNvPr id="95238" name="Picture 6" descr="http://www.iskconmumbai.com/wp-content/uploads/2012/07/lord-caitanya.jpg"/>
          <p:cNvPicPr>
            <a:picLocks noChangeAspect="1" noChangeArrowheads="1"/>
          </p:cNvPicPr>
          <p:nvPr/>
        </p:nvPicPr>
        <p:blipFill>
          <a:blip r:embed="rId5" cstate="print"/>
          <a:srcRect/>
          <a:stretch>
            <a:fillRect/>
          </a:stretch>
        </p:blipFill>
        <p:spPr bwMode="auto">
          <a:xfrm>
            <a:off x="5105400" y="-1"/>
            <a:ext cx="3657600" cy="5142525"/>
          </a:xfrm>
          <a:prstGeom prst="rect">
            <a:avLst/>
          </a:prstGeom>
          <a:noFill/>
        </p:spPr>
      </p:pic>
      <p:pic>
        <p:nvPicPr>
          <p:cNvPr id="5" name="01-Tukaram-Slokam-Rama Krishna - seg.mp3">
            <a:hlinkClick r:id="" action="ppaction://media"/>
          </p:cNvPr>
          <p:cNvPicPr>
            <a:picLocks noRot="1" noChangeAspect="1"/>
          </p:cNvPicPr>
          <p:nvPr>
            <a:audioFile r:link="rId1"/>
          </p:nvPr>
        </p:nvPicPr>
        <p:blipFill>
          <a:blip r:embed="rId6" cstate="print"/>
          <a:stretch>
            <a:fillRect/>
          </a:stretch>
        </p:blipFill>
        <p:spPr>
          <a:xfrm>
            <a:off x="4648200" y="47053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98108</TotalTime>
  <Words>2469</Words>
  <Application>Microsoft Office PowerPoint</Application>
  <PresentationFormat>On-screen Show (16:9)</PresentationFormat>
  <Paragraphs>330</Paragraphs>
  <Slides>42</Slides>
  <Notes>39</Notes>
  <HiddenSlides>0</HiddenSlides>
  <MMClips>6</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Pilgrimage Memories -6 Vitala Panduranga</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8543</cp:revision>
  <dcterms:created xsi:type="dcterms:W3CDTF">2007-12-30T00:59:16Z</dcterms:created>
  <dcterms:modified xsi:type="dcterms:W3CDTF">2015-05-28T09:29:57Z</dcterms:modified>
</cp:coreProperties>
</file>